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66" r:id="rId14"/>
    <p:sldId id="267"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08"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3" d="100"/>
          <a:sy n="83"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91D28A-A554-4E51-A43F-D911A923557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3576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91D28A-A554-4E51-A43F-D911A923557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3828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91D28A-A554-4E51-A43F-D911A923557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7740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91D28A-A554-4E51-A43F-D911A923557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156823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91D28A-A554-4E51-A43F-D911A923557A}"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3079277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91D28A-A554-4E51-A43F-D911A923557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113534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91D28A-A554-4E51-A43F-D911A923557A}" type="datetimeFigureOut">
              <a:rPr lang="en-US" smtClean="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285506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91D28A-A554-4E51-A43F-D911A923557A}" type="datetimeFigureOut">
              <a:rPr lang="en-US" smtClean="0"/>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982490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1D28A-A554-4E51-A43F-D911A923557A}" type="datetimeFigureOut">
              <a:rPr lang="en-US" smtClean="0"/>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343392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91D28A-A554-4E51-A43F-D911A923557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110732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91D28A-A554-4E51-A43F-D911A923557A}"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1D9A52-0381-4AC0-913A-392369796051}" type="slidenum">
              <a:rPr lang="en-US" smtClean="0"/>
              <a:t>‹#›</a:t>
            </a:fld>
            <a:endParaRPr lang="en-US"/>
          </a:p>
        </p:txBody>
      </p:sp>
    </p:spTree>
    <p:extLst>
      <p:ext uri="{BB962C8B-B14F-4D97-AF65-F5344CB8AC3E}">
        <p14:creationId xmlns:p14="http://schemas.microsoft.com/office/powerpoint/2010/main" val="384561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1D28A-A554-4E51-A43F-D911A923557A}" type="datetimeFigureOut">
              <a:rPr lang="en-US" smtClean="0"/>
              <a:t>7/12/2023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1D9A52-0381-4AC0-913A-392369796051}" type="slidenum">
              <a:rPr lang="en-US" smtClean="0"/>
              <a:t>‹#›</a:t>
            </a:fld>
            <a:endParaRPr lang="en-US"/>
          </a:p>
        </p:txBody>
      </p:sp>
    </p:spTree>
    <p:extLst>
      <p:ext uri="{BB962C8B-B14F-4D97-AF65-F5344CB8AC3E}">
        <p14:creationId xmlns:p14="http://schemas.microsoft.com/office/powerpoint/2010/main" val="104121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eveloper.hashicorp.com/terraform/cli/workspac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Terraform</a:t>
            </a:r>
            <a:endParaRPr lang="en-US" dirty="0"/>
          </a:p>
        </p:txBody>
      </p:sp>
    </p:spTree>
    <p:extLst>
      <p:ext uri="{BB962C8B-B14F-4D97-AF65-F5344CB8AC3E}">
        <p14:creationId xmlns:p14="http://schemas.microsoft.com/office/powerpoint/2010/main" val="350024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pic>
        <p:nvPicPr>
          <p:cNvPr id="4" name="Content Placeholder 3"/>
          <p:cNvPicPr>
            <a:picLocks noGrp="1" noChangeAspect="1"/>
          </p:cNvPicPr>
          <p:nvPr>
            <p:ph idx="1"/>
          </p:nvPr>
        </p:nvPicPr>
        <p:blipFill>
          <a:blip r:embed="rId2"/>
          <a:stretch>
            <a:fillRect/>
          </a:stretch>
        </p:blipFill>
        <p:spPr>
          <a:xfrm>
            <a:off x="838200" y="1940715"/>
            <a:ext cx="10515600" cy="4121158"/>
          </a:xfrm>
          <a:prstGeom prst="rect">
            <a:avLst/>
          </a:prstGeom>
        </p:spPr>
      </p:pic>
    </p:spTree>
    <p:extLst>
      <p:ext uri="{BB962C8B-B14F-4D97-AF65-F5344CB8AC3E}">
        <p14:creationId xmlns:p14="http://schemas.microsoft.com/office/powerpoint/2010/main" val="199819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pic>
        <p:nvPicPr>
          <p:cNvPr id="4" name="Content Placeholder 3"/>
          <p:cNvPicPr>
            <a:picLocks noGrp="1" noChangeAspect="1"/>
          </p:cNvPicPr>
          <p:nvPr>
            <p:ph idx="1"/>
          </p:nvPr>
        </p:nvPicPr>
        <p:blipFill>
          <a:blip r:embed="rId2"/>
          <a:stretch>
            <a:fillRect/>
          </a:stretch>
        </p:blipFill>
        <p:spPr>
          <a:xfrm>
            <a:off x="1276056" y="1825625"/>
            <a:ext cx="9639887" cy="4351338"/>
          </a:xfrm>
          <a:prstGeom prst="rect">
            <a:avLst/>
          </a:prstGeom>
        </p:spPr>
      </p:pic>
    </p:spTree>
    <p:extLst>
      <p:ext uri="{BB962C8B-B14F-4D97-AF65-F5344CB8AC3E}">
        <p14:creationId xmlns:p14="http://schemas.microsoft.com/office/powerpoint/2010/main" val="161312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pic>
        <p:nvPicPr>
          <p:cNvPr id="4" name="Content Placeholder 3"/>
          <p:cNvPicPr>
            <a:picLocks noGrp="1" noChangeAspect="1"/>
          </p:cNvPicPr>
          <p:nvPr>
            <p:ph idx="1"/>
          </p:nvPr>
        </p:nvPicPr>
        <p:blipFill>
          <a:blip r:embed="rId2"/>
          <a:stretch>
            <a:fillRect/>
          </a:stretch>
        </p:blipFill>
        <p:spPr>
          <a:xfrm>
            <a:off x="1293683" y="1825625"/>
            <a:ext cx="9604634" cy="4351338"/>
          </a:xfrm>
          <a:prstGeom prst="rect">
            <a:avLst/>
          </a:prstGeom>
        </p:spPr>
      </p:pic>
    </p:spTree>
    <p:extLst>
      <p:ext uri="{BB962C8B-B14F-4D97-AF65-F5344CB8AC3E}">
        <p14:creationId xmlns:p14="http://schemas.microsoft.com/office/powerpoint/2010/main" val="593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File</a:t>
            </a:r>
            <a:endParaRPr lang="en-US" dirty="0"/>
          </a:p>
        </p:txBody>
      </p:sp>
      <p:sp>
        <p:nvSpPr>
          <p:cNvPr id="3" name="Content Placeholder 2"/>
          <p:cNvSpPr>
            <a:spLocks noGrp="1"/>
          </p:cNvSpPr>
          <p:nvPr>
            <p:ph idx="1"/>
          </p:nvPr>
        </p:nvSpPr>
        <p:spPr/>
        <p:txBody>
          <a:bodyPr>
            <a:normAutofit lnSpcReduction="10000"/>
          </a:bodyPr>
          <a:lstStyle/>
          <a:p>
            <a:r>
              <a:rPr lang="en-US" dirty="0" smtClean="0"/>
              <a:t>Backup your state files + use Versioning and Encryption </a:t>
            </a:r>
          </a:p>
          <a:p>
            <a:r>
              <a:rPr lang="en-US" dirty="0" smtClean="0"/>
              <a:t>Do Not edit manually! </a:t>
            </a:r>
          </a:p>
          <a:p>
            <a:r>
              <a:rPr lang="en-US" dirty="0" smtClean="0"/>
              <a:t>Main Keys: cat </a:t>
            </a:r>
            <a:r>
              <a:rPr lang="en-US" dirty="0" err="1" smtClean="0"/>
              <a:t>terraform.tfstate.backup</a:t>
            </a:r>
            <a:r>
              <a:rPr lang="en-US" dirty="0" smtClean="0"/>
              <a:t> | </a:t>
            </a:r>
            <a:r>
              <a:rPr lang="en-US" dirty="0" err="1" smtClean="0"/>
              <a:t>jq</a:t>
            </a:r>
            <a:r>
              <a:rPr lang="en-US" dirty="0" smtClean="0"/>
              <a:t> 'keys' a. "lineage" - Unique ID, persists after initialization b. "modules" - Main section c. "serial" - Increment number d. "</a:t>
            </a:r>
            <a:r>
              <a:rPr lang="en-US" dirty="0" err="1" smtClean="0"/>
              <a:t>terraform_version</a:t>
            </a:r>
            <a:r>
              <a:rPr lang="en-US" dirty="0" smtClean="0"/>
              <a:t>" - Implicit constraint e. "version" - state format version </a:t>
            </a:r>
          </a:p>
          <a:p>
            <a:r>
              <a:rPr lang="en-US" dirty="0" smtClean="0"/>
              <a:t>Use “terraform state” command </a:t>
            </a:r>
            <a:br>
              <a:rPr lang="en-US" dirty="0" smtClean="0"/>
            </a:br>
            <a:r>
              <a:rPr lang="en-US" dirty="0" smtClean="0"/>
              <a:t>a. mv - to move/rename modules </a:t>
            </a:r>
            <a:br>
              <a:rPr lang="en-US" dirty="0" smtClean="0"/>
            </a:br>
            <a:r>
              <a:rPr lang="en-US" dirty="0" smtClean="0"/>
              <a:t>b. </a:t>
            </a:r>
            <a:r>
              <a:rPr lang="en-US" dirty="0" err="1" smtClean="0"/>
              <a:t>rm</a:t>
            </a:r>
            <a:r>
              <a:rPr lang="en-US" dirty="0" smtClean="0"/>
              <a:t> - to safely remove resource from the state. (destroy/retain like) </a:t>
            </a:r>
            <a:br>
              <a:rPr lang="en-US" dirty="0" smtClean="0"/>
            </a:br>
            <a:r>
              <a:rPr lang="en-US" dirty="0" smtClean="0"/>
              <a:t>c. pull - to observe current remote state d. list &amp; show - to write/debug modules </a:t>
            </a:r>
            <a:endParaRPr lang="en-US" dirty="0"/>
          </a:p>
        </p:txBody>
      </p:sp>
    </p:spTree>
    <p:extLst>
      <p:ext uri="{BB962C8B-B14F-4D97-AF65-F5344CB8AC3E}">
        <p14:creationId xmlns:p14="http://schemas.microsoft.com/office/powerpoint/2010/main" val="296607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File</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Terraform keeps the remote state of the infrastructure </a:t>
            </a:r>
          </a:p>
          <a:p>
            <a:pPr algn="just"/>
            <a:r>
              <a:rPr lang="en-US" dirty="0" smtClean="0"/>
              <a:t>It stores it in a file called </a:t>
            </a:r>
            <a:r>
              <a:rPr lang="en-US" dirty="0" err="1" smtClean="0"/>
              <a:t>terraform.tfstate</a:t>
            </a:r>
            <a:r>
              <a:rPr lang="en-US" dirty="0" smtClean="0"/>
              <a:t> </a:t>
            </a:r>
          </a:p>
          <a:p>
            <a:pPr algn="just"/>
            <a:r>
              <a:rPr lang="en-US" dirty="0" smtClean="0"/>
              <a:t>There is also a backup of the previous state in </a:t>
            </a:r>
            <a:r>
              <a:rPr lang="en-US" dirty="0" err="1" smtClean="0"/>
              <a:t>terraform.tfstate.backup</a:t>
            </a:r>
            <a:r>
              <a:rPr lang="en-US" dirty="0" smtClean="0"/>
              <a:t> </a:t>
            </a:r>
          </a:p>
          <a:p>
            <a:pPr algn="just"/>
            <a:r>
              <a:rPr lang="en-US" dirty="0" smtClean="0"/>
              <a:t>When you execute terraform apply, a new </a:t>
            </a:r>
            <a:r>
              <a:rPr lang="en-US" dirty="0" err="1" smtClean="0"/>
              <a:t>terraform.tfstate</a:t>
            </a:r>
            <a:r>
              <a:rPr lang="en-US" dirty="0" smtClean="0"/>
              <a:t> and backup is written </a:t>
            </a:r>
          </a:p>
          <a:p>
            <a:pPr algn="just"/>
            <a:r>
              <a:rPr lang="en-US" dirty="0" smtClean="0"/>
              <a:t>This is how terraform keeps track of the remote state </a:t>
            </a:r>
          </a:p>
          <a:p>
            <a:pPr algn="just"/>
            <a:r>
              <a:rPr lang="en-US" dirty="0" smtClean="0"/>
              <a:t>If the remote state changes and you hit terraform apply again, terraform will make changes to meet the correct remote state again </a:t>
            </a:r>
          </a:p>
          <a:p>
            <a:pPr algn="just"/>
            <a:r>
              <a:rPr lang="en-US" dirty="0" smtClean="0"/>
              <a:t>e.g. you terminate an instance that is managed by terraform, after terraform apply it will be started again </a:t>
            </a:r>
            <a:endParaRPr lang="en-US" dirty="0"/>
          </a:p>
        </p:txBody>
      </p:sp>
    </p:spTree>
    <p:extLst>
      <p:ext uri="{BB962C8B-B14F-4D97-AF65-F5344CB8AC3E}">
        <p14:creationId xmlns:p14="http://schemas.microsoft.com/office/powerpoint/2010/main" val="89072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File</a:t>
            </a:r>
            <a:endParaRPr lang="en-US" dirty="0"/>
          </a:p>
        </p:txBody>
      </p:sp>
      <p:sp>
        <p:nvSpPr>
          <p:cNvPr id="3" name="Content Placeholder 2"/>
          <p:cNvSpPr>
            <a:spLocks noGrp="1"/>
          </p:cNvSpPr>
          <p:nvPr>
            <p:ph idx="1"/>
          </p:nvPr>
        </p:nvSpPr>
        <p:spPr/>
        <p:txBody>
          <a:bodyPr/>
          <a:lstStyle/>
          <a:p>
            <a:pPr algn="just"/>
            <a:r>
              <a:rPr lang="en-US" dirty="0" smtClean="0"/>
              <a:t>You can keep the </a:t>
            </a:r>
            <a:r>
              <a:rPr lang="en-US" dirty="0" err="1" smtClean="0"/>
              <a:t>terraform.tfstate</a:t>
            </a:r>
            <a:r>
              <a:rPr lang="en-US" dirty="0" smtClean="0"/>
              <a:t> in version control </a:t>
            </a:r>
          </a:p>
          <a:p>
            <a:pPr algn="just"/>
            <a:r>
              <a:rPr lang="en-US" dirty="0" smtClean="0"/>
              <a:t>e.g. </a:t>
            </a:r>
            <a:r>
              <a:rPr lang="en-US" dirty="0" err="1" smtClean="0"/>
              <a:t>git</a:t>
            </a:r>
            <a:r>
              <a:rPr lang="en-US" dirty="0" smtClean="0"/>
              <a:t> </a:t>
            </a:r>
          </a:p>
          <a:p>
            <a:pPr algn="just"/>
            <a:r>
              <a:rPr lang="en-US" dirty="0" smtClean="0"/>
              <a:t>It gives you a history of your </a:t>
            </a:r>
            <a:r>
              <a:rPr lang="en-US" dirty="0" err="1" smtClean="0"/>
              <a:t>terraform.tfstate</a:t>
            </a:r>
            <a:r>
              <a:rPr lang="en-US" dirty="0" smtClean="0"/>
              <a:t> file (which is just a big JSON file) • It allows you to collaborate with other team members </a:t>
            </a:r>
          </a:p>
          <a:p>
            <a:pPr algn="just"/>
            <a:r>
              <a:rPr lang="en-US" dirty="0" smtClean="0"/>
              <a:t>Unfortunately you can get conflicts when 2 people work at the same time </a:t>
            </a:r>
          </a:p>
          <a:p>
            <a:pPr algn="just"/>
            <a:r>
              <a:rPr lang="en-US" dirty="0" smtClean="0"/>
              <a:t>Local state works well in the beginning, but when you project becomes bigger, you might want to store your state remote </a:t>
            </a:r>
            <a:endParaRPr lang="en-US" dirty="0"/>
          </a:p>
        </p:txBody>
      </p:sp>
    </p:spTree>
    <p:extLst>
      <p:ext uri="{BB962C8B-B14F-4D97-AF65-F5344CB8AC3E}">
        <p14:creationId xmlns:p14="http://schemas.microsoft.com/office/powerpoint/2010/main" val="296068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64" y="2683451"/>
            <a:ext cx="10515600" cy="1325563"/>
          </a:xfrm>
        </p:spPr>
        <p:txBody>
          <a:bodyPr/>
          <a:lstStyle/>
          <a:p>
            <a:pPr algn="ctr"/>
            <a:r>
              <a:rPr lang="en-US" dirty="0" smtClean="0"/>
              <a:t>Example: VM Creation in Azure</a:t>
            </a:r>
            <a:endParaRPr lang="en-US" dirty="0"/>
          </a:p>
        </p:txBody>
      </p:sp>
    </p:spTree>
    <p:extLst>
      <p:ext uri="{BB962C8B-B14F-4D97-AF65-F5344CB8AC3E}">
        <p14:creationId xmlns:p14="http://schemas.microsoft.com/office/powerpoint/2010/main" val="2590786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lstStyle/>
          <a:p>
            <a:r>
              <a:rPr lang="en-US" dirty="0" smtClean="0"/>
              <a:t>Input Variables</a:t>
            </a:r>
          </a:p>
          <a:p>
            <a:r>
              <a:rPr lang="en-US" dirty="0" smtClean="0"/>
              <a:t>Output values</a:t>
            </a:r>
          </a:p>
          <a:p>
            <a:r>
              <a:rPr lang="en-US" dirty="0" smtClean="0"/>
              <a:t>Local Values</a:t>
            </a:r>
            <a:endParaRPr lang="en-US" dirty="0"/>
          </a:p>
        </p:txBody>
      </p:sp>
    </p:spTree>
    <p:extLst>
      <p:ext uri="{BB962C8B-B14F-4D97-AF65-F5344CB8AC3E}">
        <p14:creationId xmlns:p14="http://schemas.microsoft.com/office/powerpoint/2010/main" val="362900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Variables</a:t>
            </a:r>
            <a:endParaRPr lang="en-US" dirty="0"/>
          </a:p>
        </p:txBody>
      </p:sp>
      <p:sp>
        <p:nvSpPr>
          <p:cNvPr id="3" name="Content Placeholder 2"/>
          <p:cNvSpPr>
            <a:spLocks noGrp="1"/>
          </p:cNvSpPr>
          <p:nvPr>
            <p:ph idx="1"/>
          </p:nvPr>
        </p:nvSpPr>
        <p:spPr/>
        <p:txBody>
          <a:bodyPr/>
          <a:lstStyle/>
          <a:p>
            <a:pPr algn="just"/>
            <a:r>
              <a:rPr lang="en-US" dirty="0" smtClean="0"/>
              <a:t>Input variables serve as parameters for a Terraform module/</a:t>
            </a:r>
            <a:r>
              <a:rPr lang="en-US" dirty="0" err="1" smtClean="0"/>
              <a:t>Terrform</a:t>
            </a:r>
            <a:r>
              <a:rPr lang="en-US" dirty="0" smtClean="0"/>
              <a:t> code, allowing aspects of the module/</a:t>
            </a:r>
            <a:r>
              <a:rPr lang="en-US" dirty="0" err="1" smtClean="0"/>
              <a:t>Terrform</a:t>
            </a:r>
            <a:r>
              <a:rPr lang="en-US" dirty="0" smtClean="0"/>
              <a:t> code to be customized without altering the module's own source code, and allowing modules to be shared between different configurations. </a:t>
            </a:r>
          </a:p>
          <a:p>
            <a:pPr algn="just"/>
            <a:r>
              <a:rPr lang="en-US" dirty="0" smtClean="0"/>
              <a:t>When you declare variables in the root module of your configuration, you can set their values using CLI options and environment variables. </a:t>
            </a:r>
          </a:p>
          <a:p>
            <a:pPr algn="just"/>
            <a:r>
              <a:rPr lang="en-US" dirty="0" smtClean="0"/>
              <a:t>When you declare them in child modules, the calling module should pass values in the module block.</a:t>
            </a:r>
            <a:endParaRPr lang="en-US" dirty="0"/>
          </a:p>
        </p:txBody>
      </p:sp>
    </p:spTree>
    <p:extLst>
      <p:ext uri="{BB962C8B-B14F-4D97-AF65-F5344CB8AC3E}">
        <p14:creationId xmlns:p14="http://schemas.microsoft.com/office/powerpoint/2010/main" val="312935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Variable Types</a:t>
            </a:r>
            <a:endParaRPr lang="en-US" dirty="0"/>
          </a:p>
        </p:txBody>
      </p:sp>
      <p:sp>
        <p:nvSpPr>
          <p:cNvPr id="3" name="Content Placeholder 2"/>
          <p:cNvSpPr>
            <a:spLocks noGrp="1"/>
          </p:cNvSpPr>
          <p:nvPr>
            <p:ph idx="1"/>
          </p:nvPr>
        </p:nvSpPr>
        <p:spPr/>
        <p:txBody>
          <a:bodyPr/>
          <a:lstStyle/>
          <a:p>
            <a:r>
              <a:rPr lang="en-US" dirty="0" smtClean="0"/>
              <a:t>String </a:t>
            </a:r>
          </a:p>
          <a:p>
            <a:r>
              <a:rPr lang="en-US" dirty="0" smtClean="0"/>
              <a:t>Number </a:t>
            </a:r>
          </a:p>
          <a:p>
            <a:r>
              <a:rPr lang="en-US" dirty="0" smtClean="0"/>
              <a:t>List </a:t>
            </a:r>
          </a:p>
          <a:p>
            <a:r>
              <a:rPr lang="en-US" dirty="0" smtClean="0"/>
              <a:t>Map </a:t>
            </a:r>
          </a:p>
          <a:p>
            <a:r>
              <a:rPr lang="en-US" dirty="0" smtClean="0"/>
              <a:t>Boolean </a:t>
            </a:r>
          </a:p>
          <a:p>
            <a:r>
              <a:rPr lang="en-US" dirty="0" smtClean="0"/>
              <a:t>Set </a:t>
            </a:r>
          </a:p>
          <a:p>
            <a:r>
              <a:rPr lang="en-US" dirty="0" smtClean="0"/>
              <a:t>Object </a:t>
            </a:r>
          </a:p>
          <a:p>
            <a:r>
              <a:rPr lang="en-US" dirty="0" smtClean="0"/>
              <a:t>Tuple</a:t>
            </a:r>
            <a:endParaRPr lang="en-US" dirty="0"/>
          </a:p>
        </p:txBody>
      </p:sp>
    </p:spTree>
    <p:extLst>
      <p:ext uri="{BB962C8B-B14F-4D97-AF65-F5344CB8AC3E}">
        <p14:creationId xmlns:p14="http://schemas.microsoft.com/office/powerpoint/2010/main" val="387256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6"/>
            <a:ext cx="10515600" cy="692150"/>
          </a:xfrm>
        </p:spPr>
        <p:txBody>
          <a:bodyPr>
            <a:normAutofit fontScale="90000"/>
          </a:bodyPr>
          <a:lstStyle/>
          <a:p>
            <a:r>
              <a:rPr lang="en-US" dirty="0" smtClean="0"/>
              <a:t>Topics</a:t>
            </a:r>
            <a:endParaRPr lang="en-US" dirty="0"/>
          </a:p>
        </p:txBody>
      </p:sp>
      <p:sp>
        <p:nvSpPr>
          <p:cNvPr id="3" name="Content Placeholder 2"/>
          <p:cNvSpPr>
            <a:spLocks noGrp="1"/>
          </p:cNvSpPr>
          <p:nvPr>
            <p:ph idx="1"/>
          </p:nvPr>
        </p:nvSpPr>
        <p:spPr>
          <a:xfrm>
            <a:off x="838200" y="942976"/>
            <a:ext cx="10515600" cy="5633315"/>
          </a:xfrm>
        </p:spPr>
        <p:txBody>
          <a:bodyPr>
            <a:normAutofit fontScale="70000" lnSpcReduction="20000"/>
          </a:bodyPr>
          <a:lstStyle/>
          <a:p>
            <a:r>
              <a:rPr lang="en-US" dirty="0" smtClean="0"/>
              <a:t>IaC</a:t>
            </a:r>
          </a:p>
          <a:p>
            <a:r>
              <a:rPr lang="en-US" dirty="0" smtClean="0"/>
              <a:t>Terraform</a:t>
            </a:r>
          </a:p>
          <a:p>
            <a:r>
              <a:rPr lang="en-US" dirty="0" smtClean="0"/>
              <a:t>Terraform vs ARM Templates</a:t>
            </a:r>
          </a:p>
          <a:p>
            <a:r>
              <a:rPr lang="en-US" dirty="0" smtClean="0"/>
              <a:t>Terraform vs CloudFormation</a:t>
            </a:r>
          </a:p>
          <a:p>
            <a:r>
              <a:rPr lang="en-US" dirty="0" smtClean="0"/>
              <a:t>Terraform Architecture</a:t>
            </a:r>
          </a:p>
          <a:p>
            <a:r>
              <a:rPr lang="en-US" dirty="0" smtClean="0"/>
              <a:t>Workflow</a:t>
            </a:r>
          </a:p>
          <a:p>
            <a:r>
              <a:rPr lang="en-US" dirty="0" smtClean="0"/>
              <a:t>State File</a:t>
            </a:r>
          </a:p>
          <a:p>
            <a:r>
              <a:rPr lang="en-US" dirty="0" smtClean="0"/>
              <a:t>Example: VM Creation in Azure</a:t>
            </a:r>
          </a:p>
          <a:p>
            <a:r>
              <a:rPr lang="en-US" dirty="0" smtClean="0"/>
              <a:t>Variables</a:t>
            </a:r>
          </a:p>
          <a:p>
            <a:r>
              <a:rPr lang="en-US" dirty="0" smtClean="0"/>
              <a:t>Conditioning in Terraform</a:t>
            </a:r>
          </a:p>
          <a:p>
            <a:r>
              <a:rPr lang="en-US" dirty="0" smtClean="0"/>
              <a:t>Iterations in Terraform</a:t>
            </a:r>
          </a:p>
          <a:p>
            <a:r>
              <a:rPr lang="en-US" dirty="0" smtClean="0"/>
              <a:t>Operators In Terraform</a:t>
            </a:r>
          </a:p>
          <a:p>
            <a:r>
              <a:rPr lang="en-US" dirty="0" smtClean="0"/>
              <a:t>Data Source in Terraform</a:t>
            </a:r>
          </a:p>
          <a:p>
            <a:r>
              <a:rPr lang="en-US" dirty="0" smtClean="0"/>
              <a:t>Terraform </a:t>
            </a:r>
            <a:r>
              <a:rPr lang="en-US" dirty="0" smtClean="0"/>
              <a:t>Functions</a:t>
            </a:r>
          </a:p>
          <a:p>
            <a:r>
              <a:rPr lang="en-US" dirty="0" smtClean="0"/>
              <a:t>Terraform Modules</a:t>
            </a:r>
          </a:p>
          <a:p>
            <a:r>
              <a:rPr lang="en-US" dirty="0" smtClean="0"/>
              <a:t>Terraform Workspace</a:t>
            </a:r>
          </a:p>
          <a:p>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314437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Variables</a:t>
            </a:r>
            <a:endParaRPr lang="en-US" dirty="0"/>
          </a:p>
        </p:txBody>
      </p:sp>
      <p:sp>
        <p:nvSpPr>
          <p:cNvPr id="3" name="Content Placeholder 2"/>
          <p:cNvSpPr>
            <a:spLocks noGrp="1"/>
          </p:cNvSpPr>
          <p:nvPr>
            <p:ph sz="half" idx="1"/>
          </p:nvPr>
        </p:nvSpPr>
        <p:spPr/>
        <p:txBody>
          <a:bodyPr>
            <a:normAutofit fontScale="92500"/>
          </a:bodyPr>
          <a:lstStyle/>
          <a:p>
            <a:pPr algn="just"/>
            <a:r>
              <a:rPr lang="en-US" dirty="0" smtClean="0"/>
              <a:t>Variable blocks have 5 optional arguments. </a:t>
            </a:r>
          </a:p>
          <a:p>
            <a:pPr algn="just"/>
            <a:r>
              <a:rPr lang="en-US" dirty="0" smtClean="0"/>
              <a:t>We recommend setting a description and type for all variables, and setting a default value when practical. </a:t>
            </a:r>
          </a:p>
          <a:p>
            <a:pPr algn="just"/>
            <a:r>
              <a:rPr lang="en-US" dirty="0" smtClean="0"/>
              <a:t>If you do not set a default value for a variable, you must assign a value before Terraform can apply the configuration. Terraform does not support unassigned variables.</a:t>
            </a:r>
            <a:endParaRPr lang="en-US" dirty="0"/>
          </a:p>
        </p:txBody>
      </p:sp>
      <p:pic>
        <p:nvPicPr>
          <p:cNvPr id="5" name="Content Placeholder 4"/>
          <p:cNvPicPr>
            <a:picLocks noGrp="1" noChangeAspect="1"/>
          </p:cNvPicPr>
          <p:nvPr>
            <p:ph sz="half" idx="2"/>
          </p:nvPr>
        </p:nvPicPr>
        <p:blipFill>
          <a:blip r:embed="rId2"/>
          <a:stretch>
            <a:fillRect/>
          </a:stretch>
        </p:blipFill>
        <p:spPr>
          <a:xfrm>
            <a:off x="6172199" y="1911245"/>
            <a:ext cx="5823717" cy="3470224"/>
          </a:xfrm>
          <a:prstGeom prst="rect">
            <a:avLst/>
          </a:prstGeom>
        </p:spPr>
      </p:pic>
    </p:spTree>
    <p:extLst>
      <p:ext uri="{BB962C8B-B14F-4D97-AF65-F5344CB8AC3E}">
        <p14:creationId xmlns:p14="http://schemas.microsoft.com/office/powerpoint/2010/main" val="282644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Declare</a:t>
            </a:r>
            <a:endParaRPr lang="en-US" dirty="0"/>
          </a:p>
        </p:txBody>
      </p:sp>
      <p:pic>
        <p:nvPicPr>
          <p:cNvPr id="5" name="Content Placeholder 4"/>
          <p:cNvPicPr>
            <a:picLocks noGrp="1" noChangeAspect="1"/>
          </p:cNvPicPr>
          <p:nvPr>
            <p:ph sz="half" idx="1"/>
          </p:nvPr>
        </p:nvPicPr>
        <p:blipFill>
          <a:blip r:embed="rId2"/>
          <a:stretch>
            <a:fillRect/>
          </a:stretch>
        </p:blipFill>
        <p:spPr>
          <a:xfrm>
            <a:off x="533400" y="2309113"/>
            <a:ext cx="5181600" cy="1898462"/>
          </a:xfrm>
          <a:prstGeom prst="rect">
            <a:avLst/>
          </a:prstGeom>
        </p:spPr>
      </p:pic>
      <p:pic>
        <p:nvPicPr>
          <p:cNvPr id="6" name="Content Placeholder 5"/>
          <p:cNvPicPr>
            <a:picLocks noGrp="1" noChangeAspect="1"/>
          </p:cNvPicPr>
          <p:nvPr>
            <p:ph sz="half" idx="2"/>
          </p:nvPr>
        </p:nvPicPr>
        <p:blipFill>
          <a:blip r:embed="rId3"/>
          <a:stretch>
            <a:fillRect/>
          </a:stretch>
        </p:blipFill>
        <p:spPr>
          <a:xfrm>
            <a:off x="5953124" y="790426"/>
            <a:ext cx="5400675" cy="5386538"/>
          </a:xfrm>
          <a:prstGeom prst="rect">
            <a:avLst/>
          </a:prstGeom>
        </p:spPr>
      </p:pic>
    </p:spTree>
    <p:extLst>
      <p:ext uri="{BB962C8B-B14F-4D97-AF65-F5344CB8AC3E}">
        <p14:creationId xmlns:p14="http://schemas.microsoft.com/office/powerpoint/2010/main" val="3719090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a:t>
            </a:r>
            <a:endParaRPr lang="en-US" dirty="0"/>
          </a:p>
        </p:txBody>
      </p:sp>
      <p:pic>
        <p:nvPicPr>
          <p:cNvPr id="5" name="Content Placeholder 4"/>
          <p:cNvPicPr>
            <a:picLocks noGrp="1" noChangeAspect="1"/>
          </p:cNvPicPr>
          <p:nvPr>
            <p:ph sz="half" idx="1"/>
          </p:nvPr>
        </p:nvPicPr>
        <p:blipFill>
          <a:blip r:embed="rId2"/>
          <a:stretch>
            <a:fillRect/>
          </a:stretch>
        </p:blipFill>
        <p:spPr>
          <a:xfrm>
            <a:off x="752475" y="1690688"/>
            <a:ext cx="5181600" cy="322136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19800" y="477206"/>
            <a:ext cx="5495925" cy="5699757"/>
          </a:xfrm>
          <a:prstGeom prst="rect">
            <a:avLst/>
          </a:prstGeom>
        </p:spPr>
      </p:pic>
    </p:spTree>
    <p:extLst>
      <p:ext uri="{BB962C8B-B14F-4D97-AF65-F5344CB8AC3E}">
        <p14:creationId xmlns:p14="http://schemas.microsoft.com/office/powerpoint/2010/main" val="412645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a:t>
            </a:r>
            <a:endParaRPr lang="en-US" dirty="0"/>
          </a:p>
        </p:txBody>
      </p:sp>
      <p:pic>
        <p:nvPicPr>
          <p:cNvPr id="5" name="Content Placeholder 4"/>
          <p:cNvPicPr>
            <a:picLocks noGrp="1" noChangeAspect="1"/>
          </p:cNvPicPr>
          <p:nvPr>
            <p:ph sz="half" idx="1"/>
          </p:nvPr>
        </p:nvPicPr>
        <p:blipFill>
          <a:blip r:embed="rId2"/>
          <a:stretch>
            <a:fillRect/>
          </a:stretch>
        </p:blipFill>
        <p:spPr>
          <a:xfrm>
            <a:off x="838200" y="1825625"/>
            <a:ext cx="5181600" cy="3610772"/>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19800" y="615035"/>
            <a:ext cx="5438775" cy="5784811"/>
          </a:xfrm>
          <a:prstGeom prst="rect">
            <a:avLst/>
          </a:prstGeom>
        </p:spPr>
      </p:pic>
    </p:spTree>
    <p:extLst>
      <p:ext uri="{BB962C8B-B14F-4D97-AF65-F5344CB8AC3E}">
        <p14:creationId xmlns:p14="http://schemas.microsoft.com/office/powerpoint/2010/main" val="199447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pic>
        <p:nvPicPr>
          <p:cNvPr id="5" name="Content Placeholder 4"/>
          <p:cNvPicPr>
            <a:picLocks noGrp="1" noChangeAspect="1"/>
          </p:cNvPicPr>
          <p:nvPr>
            <p:ph sz="half" idx="1"/>
          </p:nvPr>
        </p:nvPicPr>
        <p:blipFill>
          <a:blip r:embed="rId2"/>
          <a:stretch>
            <a:fillRect/>
          </a:stretch>
        </p:blipFill>
        <p:spPr>
          <a:xfrm>
            <a:off x="979463" y="1825625"/>
            <a:ext cx="3757786" cy="3260725"/>
          </a:xfrm>
          <a:prstGeom prst="rect">
            <a:avLst/>
          </a:prstGeom>
        </p:spPr>
      </p:pic>
      <p:pic>
        <p:nvPicPr>
          <p:cNvPr id="7" name="Content Placeholder 6"/>
          <p:cNvPicPr>
            <a:picLocks noGrp="1" noChangeAspect="1"/>
          </p:cNvPicPr>
          <p:nvPr>
            <p:ph sz="half" idx="2"/>
          </p:nvPr>
        </p:nvPicPr>
        <p:blipFill>
          <a:blip r:embed="rId3"/>
          <a:stretch>
            <a:fillRect/>
          </a:stretch>
        </p:blipFill>
        <p:spPr>
          <a:xfrm>
            <a:off x="5564479" y="1342481"/>
            <a:ext cx="6522746" cy="4591593"/>
          </a:xfrm>
          <a:prstGeom prst="rect">
            <a:avLst/>
          </a:prstGeom>
        </p:spPr>
      </p:pic>
      <p:pic>
        <p:nvPicPr>
          <p:cNvPr id="6" name="Picture 5"/>
          <p:cNvPicPr>
            <a:picLocks noChangeAspect="1"/>
          </p:cNvPicPr>
          <p:nvPr/>
        </p:nvPicPr>
        <p:blipFill>
          <a:blip r:embed="rId4"/>
          <a:stretch>
            <a:fillRect/>
          </a:stretch>
        </p:blipFill>
        <p:spPr>
          <a:xfrm>
            <a:off x="504825" y="5086350"/>
            <a:ext cx="5353050" cy="1470009"/>
          </a:xfrm>
          <a:prstGeom prst="rect">
            <a:avLst/>
          </a:prstGeom>
        </p:spPr>
      </p:pic>
    </p:spTree>
    <p:extLst>
      <p:ext uri="{BB962C8B-B14F-4D97-AF65-F5344CB8AC3E}">
        <p14:creationId xmlns:p14="http://schemas.microsoft.com/office/powerpoint/2010/main" val="184798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a:t>
            </a:r>
            <a:endParaRPr lang="en-US" dirty="0"/>
          </a:p>
        </p:txBody>
      </p:sp>
      <p:pic>
        <p:nvPicPr>
          <p:cNvPr id="5" name="Content Placeholder 4"/>
          <p:cNvPicPr>
            <a:picLocks noGrp="1" noChangeAspect="1"/>
          </p:cNvPicPr>
          <p:nvPr>
            <p:ph sz="half" idx="1"/>
          </p:nvPr>
        </p:nvPicPr>
        <p:blipFill>
          <a:blip r:embed="rId2"/>
          <a:stretch>
            <a:fillRect/>
          </a:stretch>
        </p:blipFill>
        <p:spPr>
          <a:xfrm>
            <a:off x="1075725" y="1825625"/>
            <a:ext cx="4706549" cy="4351338"/>
          </a:xfrm>
          <a:prstGeom prst="rect">
            <a:avLst/>
          </a:prstGeom>
        </p:spPr>
      </p:pic>
      <p:pic>
        <p:nvPicPr>
          <p:cNvPr id="6" name="Content Placeholder 5"/>
          <p:cNvPicPr>
            <a:picLocks noGrp="1" noChangeAspect="1"/>
          </p:cNvPicPr>
          <p:nvPr>
            <p:ph sz="half" idx="2"/>
          </p:nvPr>
        </p:nvPicPr>
        <p:blipFill>
          <a:blip r:embed="rId3"/>
          <a:stretch>
            <a:fillRect/>
          </a:stretch>
        </p:blipFill>
        <p:spPr>
          <a:xfrm>
            <a:off x="5782274" y="812952"/>
            <a:ext cx="6238578" cy="5364011"/>
          </a:xfrm>
          <a:prstGeom prst="rect">
            <a:avLst/>
          </a:prstGeom>
        </p:spPr>
      </p:pic>
    </p:spTree>
    <p:extLst>
      <p:ext uri="{BB962C8B-B14F-4D97-AF65-F5344CB8AC3E}">
        <p14:creationId xmlns:p14="http://schemas.microsoft.com/office/powerpoint/2010/main" val="281706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 Variable: Output </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Terraform will store hundreds or even thousands of attribute values for all the defined resources in our infrastructure in state file. </a:t>
            </a:r>
          </a:p>
          <a:p>
            <a:r>
              <a:rPr lang="en-US" dirty="0" smtClean="0"/>
              <a:t>An outputted attributes can not only be used for the user reference but it can also act as an input to other resources being created via Terraform. We can use output variables to organize data to be easily queried and shown back to the Terraform user. </a:t>
            </a:r>
          </a:p>
          <a:p>
            <a:r>
              <a:rPr lang="en-US" dirty="0" smtClean="0"/>
              <a:t>While Terraform stores hundreds or thousands of attribute values for all our resources, we are more likely to be interested in a few values of importance, such as a load balancer IP, VPN address, etc. </a:t>
            </a:r>
          </a:p>
          <a:p>
            <a:r>
              <a:rPr lang="en-US" dirty="0" smtClean="0"/>
              <a:t>Output values are like the return values of a Terraform module, and have several uses: </a:t>
            </a:r>
            <a:br>
              <a:rPr lang="en-US" dirty="0" smtClean="0"/>
            </a:br>
            <a:r>
              <a:rPr lang="en-US" dirty="0" smtClean="0"/>
              <a:t/>
            </a:r>
            <a:br>
              <a:rPr lang="en-US" dirty="0" smtClean="0"/>
            </a:br>
            <a:r>
              <a:rPr lang="en-US" dirty="0" smtClean="0"/>
              <a:t>- A child module can use outputs to expose a subset of its resource attributes to a parent module. </a:t>
            </a:r>
            <a:br>
              <a:rPr lang="en-US" dirty="0" smtClean="0"/>
            </a:br>
            <a:r>
              <a:rPr lang="en-US" dirty="0" smtClean="0"/>
              <a:t>- A root module can use outputs to print certain values in the CLI output after running terraform apply. </a:t>
            </a:r>
            <a:br>
              <a:rPr lang="en-US" dirty="0" smtClean="0"/>
            </a:br>
            <a:r>
              <a:rPr lang="en-US" dirty="0" smtClean="0"/>
              <a:t>- When using remote state, root module outputs can be accessed by other configurations via a </a:t>
            </a:r>
            <a:r>
              <a:rPr lang="en-US" dirty="0" err="1" smtClean="0"/>
              <a:t>terraform_remote_state</a:t>
            </a:r>
            <a:r>
              <a:rPr lang="en-US" dirty="0" smtClean="0"/>
              <a:t> data source.</a:t>
            </a:r>
            <a:endParaRPr lang="en-US" dirty="0"/>
          </a:p>
        </p:txBody>
      </p:sp>
    </p:spTree>
    <p:extLst>
      <p:ext uri="{BB962C8B-B14F-4D97-AF65-F5344CB8AC3E}">
        <p14:creationId xmlns:p14="http://schemas.microsoft.com/office/powerpoint/2010/main" val="44973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 Variable: Output </a:t>
            </a:r>
            <a:endParaRPr lang="en-US" dirty="0"/>
          </a:p>
        </p:txBody>
      </p:sp>
      <p:pic>
        <p:nvPicPr>
          <p:cNvPr id="4" name="Content Placeholder 3"/>
          <p:cNvPicPr>
            <a:picLocks noGrp="1" noChangeAspect="1"/>
          </p:cNvPicPr>
          <p:nvPr>
            <p:ph idx="1"/>
          </p:nvPr>
        </p:nvPicPr>
        <p:blipFill>
          <a:blip r:embed="rId2"/>
          <a:stretch>
            <a:fillRect/>
          </a:stretch>
        </p:blipFill>
        <p:spPr>
          <a:xfrm>
            <a:off x="1253724" y="1825625"/>
            <a:ext cx="9684552" cy="4351338"/>
          </a:xfrm>
          <a:prstGeom prst="rect">
            <a:avLst/>
          </a:prstGeom>
        </p:spPr>
      </p:pic>
    </p:spTree>
    <p:extLst>
      <p:ext uri="{BB962C8B-B14F-4D97-AF65-F5344CB8AC3E}">
        <p14:creationId xmlns:p14="http://schemas.microsoft.com/office/powerpoint/2010/main" val="292866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Values</a:t>
            </a:r>
            <a:endParaRPr lang="en-US" dirty="0"/>
          </a:p>
        </p:txBody>
      </p:sp>
      <p:sp>
        <p:nvSpPr>
          <p:cNvPr id="3" name="Content Placeholder 2"/>
          <p:cNvSpPr>
            <a:spLocks noGrp="1"/>
          </p:cNvSpPr>
          <p:nvPr>
            <p:ph idx="1"/>
          </p:nvPr>
        </p:nvSpPr>
        <p:spPr/>
        <p:txBody>
          <a:bodyPr/>
          <a:lstStyle/>
          <a:p>
            <a:pPr algn="just"/>
            <a:r>
              <a:rPr lang="en-US" dirty="0" smtClean="0"/>
              <a:t>A local value assigns a name to an expression, so you can use the name multiple times within a module instead of repeating the expression.</a:t>
            </a:r>
          </a:p>
          <a:p>
            <a:pPr algn="just"/>
            <a:r>
              <a:rPr lang="en-US" dirty="0" smtClean="0"/>
              <a:t>If you're familiar with traditional programming languages, it can be useful to compare Terraform modules to function definitions:</a:t>
            </a:r>
          </a:p>
          <a:p>
            <a:pPr algn="just"/>
            <a:r>
              <a:rPr lang="en-US" b="1" dirty="0" smtClean="0"/>
              <a:t>Input </a:t>
            </a:r>
            <a:r>
              <a:rPr lang="en-US" dirty="0" smtClean="0"/>
              <a:t>variables are like function arguments.</a:t>
            </a:r>
          </a:p>
          <a:p>
            <a:pPr algn="just"/>
            <a:r>
              <a:rPr lang="en-US" b="1" dirty="0" smtClean="0"/>
              <a:t>Output</a:t>
            </a:r>
            <a:r>
              <a:rPr lang="en-US" dirty="0" smtClean="0"/>
              <a:t> values are like function return values.</a:t>
            </a:r>
          </a:p>
          <a:p>
            <a:pPr algn="just"/>
            <a:r>
              <a:rPr lang="en-US" b="1" dirty="0" smtClean="0"/>
              <a:t>Local </a:t>
            </a:r>
            <a:r>
              <a:rPr lang="en-US" dirty="0" smtClean="0"/>
              <a:t>values are like a function's temporary local variables.</a:t>
            </a:r>
          </a:p>
          <a:p>
            <a:pPr marL="0" indent="0">
              <a:buNone/>
            </a:pPr>
            <a:endParaRPr lang="en-US" dirty="0"/>
          </a:p>
        </p:txBody>
      </p:sp>
    </p:spTree>
    <p:extLst>
      <p:ext uri="{BB962C8B-B14F-4D97-AF65-F5344CB8AC3E}">
        <p14:creationId xmlns:p14="http://schemas.microsoft.com/office/powerpoint/2010/main" val="2350397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Values</a:t>
            </a:r>
            <a:endParaRPr lang="en-US" dirty="0"/>
          </a:p>
        </p:txBody>
      </p:sp>
      <p:pic>
        <p:nvPicPr>
          <p:cNvPr id="10" name="Content Placeholder 9"/>
          <p:cNvPicPr>
            <a:picLocks noGrp="1" noChangeAspect="1"/>
          </p:cNvPicPr>
          <p:nvPr>
            <p:ph sz="half" idx="1"/>
          </p:nvPr>
        </p:nvPicPr>
        <p:blipFill>
          <a:blip r:embed="rId2"/>
          <a:stretch>
            <a:fillRect/>
          </a:stretch>
        </p:blipFill>
        <p:spPr>
          <a:xfrm>
            <a:off x="263774" y="1690688"/>
            <a:ext cx="5765551" cy="1776412"/>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6041533" y="1690687"/>
            <a:ext cx="5712317" cy="3690937"/>
          </a:xfrm>
          <a:prstGeom prst="rect">
            <a:avLst/>
          </a:prstGeom>
        </p:spPr>
      </p:pic>
    </p:spTree>
    <p:extLst>
      <p:ext uri="{BB962C8B-B14F-4D97-AF65-F5344CB8AC3E}">
        <p14:creationId xmlns:p14="http://schemas.microsoft.com/office/powerpoint/2010/main" val="415412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Code</a:t>
            </a:r>
            <a:endParaRPr lang="en-US" dirty="0"/>
          </a:p>
        </p:txBody>
      </p:sp>
      <p:sp>
        <p:nvSpPr>
          <p:cNvPr id="3" name="Content Placeholder 2"/>
          <p:cNvSpPr>
            <a:spLocks noGrp="1"/>
          </p:cNvSpPr>
          <p:nvPr>
            <p:ph idx="1"/>
          </p:nvPr>
        </p:nvSpPr>
        <p:spPr/>
        <p:txBody>
          <a:bodyPr/>
          <a:lstStyle/>
          <a:p>
            <a:pPr algn="just"/>
            <a:r>
              <a:rPr lang="en-US" dirty="0" smtClean="0"/>
              <a:t>Provisioning infrastructure through software to achieve consistent and predictable environments</a:t>
            </a:r>
          </a:p>
          <a:p>
            <a:pPr algn="just"/>
            <a:r>
              <a:rPr lang="en-US" dirty="0" smtClean="0"/>
              <a:t>Automated deployment </a:t>
            </a:r>
          </a:p>
          <a:p>
            <a:pPr algn="just"/>
            <a:r>
              <a:rPr lang="en-US" dirty="0" smtClean="0"/>
              <a:t>Consistent environments </a:t>
            </a:r>
          </a:p>
          <a:p>
            <a:pPr algn="just"/>
            <a:r>
              <a:rPr lang="en-US" dirty="0" smtClean="0"/>
              <a:t>Repeatable process </a:t>
            </a:r>
          </a:p>
          <a:p>
            <a:pPr algn="just"/>
            <a:r>
              <a:rPr lang="en-US" dirty="0" smtClean="0"/>
              <a:t>Reusable components </a:t>
            </a:r>
          </a:p>
          <a:p>
            <a:pPr algn="just"/>
            <a:r>
              <a:rPr lang="en-US" dirty="0" smtClean="0"/>
              <a:t>Documented architecture </a:t>
            </a:r>
            <a:endParaRPr lang="en-US" dirty="0"/>
          </a:p>
        </p:txBody>
      </p:sp>
    </p:spTree>
    <p:extLst>
      <p:ext uri="{BB962C8B-B14F-4D97-AF65-F5344CB8AC3E}">
        <p14:creationId xmlns:p14="http://schemas.microsoft.com/office/powerpoint/2010/main" val="56271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Local Values</a:t>
            </a:r>
            <a:endParaRPr lang="en-US" dirty="0"/>
          </a:p>
        </p:txBody>
      </p:sp>
      <p:sp>
        <p:nvSpPr>
          <p:cNvPr id="3" name="Content Placeholder 2"/>
          <p:cNvSpPr>
            <a:spLocks noGrp="1"/>
          </p:cNvSpPr>
          <p:nvPr>
            <p:ph sz="half" idx="1"/>
          </p:nvPr>
        </p:nvSpPr>
        <p:spPr/>
        <p:txBody>
          <a:bodyPr/>
          <a:lstStyle/>
          <a:p>
            <a:pPr algn="just"/>
            <a:r>
              <a:rPr lang="en-US" dirty="0" smtClean="0"/>
              <a:t>Once a local value is declared, you can reference it in expressions as local.&lt;NAME&gt;.</a:t>
            </a:r>
          </a:p>
          <a:p>
            <a:pPr algn="just"/>
            <a:r>
              <a:rPr lang="en-US" dirty="0" smtClean="0"/>
              <a:t>Note: Local values are created by a locals block (plural), but you reference them as attributes on an object named local (singular). Make sure to leave off the "s" when referencing a local value!</a:t>
            </a:r>
            <a:endParaRPr lang="en-US" dirty="0"/>
          </a:p>
        </p:txBody>
      </p:sp>
      <p:pic>
        <p:nvPicPr>
          <p:cNvPr id="6" name="Content Placeholder 5"/>
          <p:cNvPicPr>
            <a:picLocks noGrp="1" noChangeAspect="1"/>
          </p:cNvPicPr>
          <p:nvPr>
            <p:ph sz="half" idx="2"/>
          </p:nvPr>
        </p:nvPicPr>
        <p:blipFill>
          <a:blip r:embed="rId2"/>
          <a:stretch>
            <a:fillRect/>
          </a:stretch>
        </p:blipFill>
        <p:spPr>
          <a:xfrm>
            <a:off x="6624637" y="2320925"/>
            <a:ext cx="4833938" cy="2269515"/>
          </a:xfrm>
          <a:prstGeom prst="rect">
            <a:avLst/>
          </a:prstGeom>
        </p:spPr>
      </p:pic>
    </p:spTree>
    <p:extLst>
      <p:ext uri="{BB962C8B-B14F-4D97-AF65-F5344CB8AC3E}">
        <p14:creationId xmlns:p14="http://schemas.microsoft.com/office/powerpoint/2010/main" val="1035915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Local Values</a:t>
            </a:r>
            <a:endParaRPr lang="en-US" dirty="0"/>
          </a:p>
        </p:txBody>
      </p:sp>
      <p:sp>
        <p:nvSpPr>
          <p:cNvPr id="5" name="Content Placeholder 4"/>
          <p:cNvSpPr>
            <a:spLocks noGrp="1"/>
          </p:cNvSpPr>
          <p:nvPr>
            <p:ph idx="1"/>
          </p:nvPr>
        </p:nvSpPr>
        <p:spPr/>
        <p:txBody>
          <a:bodyPr/>
          <a:lstStyle/>
          <a:p>
            <a:pPr algn="just"/>
            <a:r>
              <a:rPr lang="en-US" dirty="0" smtClean="0"/>
              <a:t>Local values can be helpful to avoid repeating the same values or expressions multiple times in a configuration, but if overused they can also make a configuration hard to read by future maintainers by hiding the actual values used.</a:t>
            </a:r>
          </a:p>
          <a:p>
            <a:pPr algn="just"/>
            <a:r>
              <a:rPr lang="en-US" dirty="0" smtClean="0"/>
              <a:t>Use local values only in moderation, in situations where a single value or result is used in many places </a:t>
            </a:r>
            <a:r>
              <a:rPr lang="en-US" i="1" dirty="0" smtClean="0"/>
              <a:t>and</a:t>
            </a:r>
            <a:r>
              <a:rPr lang="en-US" dirty="0" smtClean="0"/>
              <a:t> that value is likely to be changed in future. The ability to easily change the value in a central place is the key advantage of local values</a:t>
            </a:r>
          </a:p>
          <a:p>
            <a:endParaRPr lang="en-US" dirty="0"/>
          </a:p>
        </p:txBody>
      </p:sp>
    </p:spTree>
    <p:extLst>
      <p:ext uri="{BB962C8B-B14F-4D97-AF65-F5344CB8AC3E}">
        <p14:creationId xmlns:p14="http://schemas.microsoft.com/office/powerpoint/2010/main" val="4029603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Conditioning in Terraform</a:t>
            </a:r>
            <a:endParaRPr lang="en-US" dirty="0"/>
          </a:p>
        </p:txBody>
      </p:sp>
      <p:sp>
        <p:nvSpPr>
          <p:cNvPr id="3" name="Content Placeholder 2"/>
          <p:cNvSpPr>
            <a:spLocks noGrp="1"/>
          </p:cNvSpPr>
          <p:nvPr>
            <p:ph idx="1"/>
          </p:nvPr>
        </p:nvSpPr>
        <p:spPr/>
        <p:txBody>
          <a:bodyPr/>
          <a:lstStyle/>
          <a:p>
            <a:r>
              <a:rPr lang="en-US" dirty="0" smtClean="0"/>
              <a:t>Conditional Expression</a:t>
            </a:r>
          </a:p>
          <a:p>
            <a:r>
              <a:rPr lang="en-US" dirty="0" err="1" smtClean="0"/>
              <a:t>Depends_on</a:t>
            </a:r>
            <a:endParaRPr lang="en-US" dirty="0" smtClean="0"/>
          </a:p>
          <a:p>
            <a:endParaRPr lang="en-US" dirty="0"/>
          </a:p>
        </p:txBody>
      </p:sp>
    </p:spTree>
    <p:extLst>
      <p:ext uri="{BB962C8B-B14F-4D97-AF65-F5344CB8AC3E}">
        <p14:creationId xmlns:p14="http://schemas.microsoft.com/office/powerpoint/2010/main" val="350075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Expression</a:t>
            </a:r>
            <a:endParaRPr lang="en-US" dirty="0"/>
          </a:p>
        </p:txBody>
      </p:sp>
      <p:pic>
        <p:nvPicPr>
          <p:cNvPr id="4" name="Content Placeholder 3"/>
          <p:cNvPicPr>
            <a:picLocks noGrp="1" noChangeAspect="1"/>
          </p:cNvPicPr>
          <p:nvPr>
            <p:ph idx="1"/>
          </p:nvPr>
        </p:nvPicPr>
        <p:blipFill>
          <a:blip r:embed="rId2"/>
          <a:stretch>
            <a:fillRect/>
          </a:stretch>
        </p:blipFill>
        <p:spPr>
          <a:xfrm>
            <a:off x="838201" y="1387475"/>
            <a:ext cx="6081218" cy="3517900"/>
          </a:xfrm>
          <a:prstGeom prst="rect">
            <a:avLst/>
          </a:prstGeom>
        </p:spPr>
      </p:pic>
      <p:pic>
        <p:nvPicPr>
          <p:cNvPr id="5" name="Picture 4"/>
          <p:cNvPicPr>
            <a:picLocks noChangeAspect="1"/>
          </p:cNvPicPr>
          <p:nvPr/>
        </p:nvPicPr>
        <p:blipFill>
          <a:blip r:embed="rId3"/>
          <a:stretch>
            <a:fillRect/>
          </a:stretch>
        </p:blipFill>
        <p:spPr>
          <a:xfrm>
            <a:off x="7033720" y="2005013"/>
            <a:ext cx="4759928" cy="1776412"/>
          </a:xfrm>
          <a:prstGeom prst="rect">
            <a:avLst/>
          </a:prstGeom>
        </p:spPr>
      </p:pic>
    </p:spTree>
    <p:extLst>
      <p:ext uri="{BB962C8B-B14F-4D97-AF65-F5344CB8AC3E}">
        <p14:creationId xmlns:p14="http://schemas.microsoft.com/office/powerpoint/2010/main" val="368591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sp>
        <p:nvSpPr>
          <p:cNvPr id="3" name="Content Placeholder 2"/>
          <p:cNvSpPr>
            <a:spLocks noGrp="1"/>
          </p:cNvSpPr>
          <p:nvPr>
            <p:ph idx="1"/>
          </p:nvPr>
        </p:nvSpPr>
        <p:spPr/>
        <p:txBody>
          <a:bodyPr/>
          <a:lstStyle/>
          <a:p>
            <a:r>
              <a:rPr lang="en-US" dirty="0" smtClean="0"/>
              <a:t>In Terraform, you can Interpolate other values, Using ${...} </a:t>
            </a:r>
          </a:p>
          <a:p>
            <a:r>
              <a:rPr lang="en-US" dirty="0" smtClean="0"/>
              <a:t>You can use simple math functions, refer to other variables, or use conditionals (if-else) </a:t>
            </a:r>
          </a:p>
          <a:p>
            <a:r>
              <a:rPr lang="en-US" dirty="0" smtClean="0"/>
              <a:t>I have been using them already throughout the course, without naming them </a:t>
            </a:r>
          </a:p>
          <a:p>
            <a:r>
              <a:rPr lang="en-US" dirty="0" smtClean="0"/>
              <a:t>Variables: ${</a:t>
            </a:r>
            <a:r>
              <a:rPr lang="en-US" dirty="0" err="1" smtClean="0"/>
              <a:t>var.VARIABLE</a:t>
            </a:r>
            <a:r>
              <a:rPr lang="en-US" dirty="0" smtClean="0"/>
              <a:t>-NAME} refers to a variable </a:t>
            </a:r>
          </a:p>
          <a:p>
            <a:r>
              <a:rPr lang="en-US" dirty="0" smtClean="0"/>
              <a:t>Resources: ${aws_instance.name.id} (</a:t>
            </a:r>
            <a:r>
              <a:rPr lang="en-US" dirty="0" err="1" smtClean="0"/>
              <a:t>type.resource-name.attr</a:t>
            </a:r>
            <a:r>
              <a:rPr lang="en-US" dirty="0" smtClean="0"/>
              <a:t>) </a:t>
            </a:r>
          </a:p>
          <a:p>
            <a:r>
              <a:rPr lang="en-US" dirty="0" smtClean="0"/>
              <a:t>Data Source: ${</a:t>
            </a:r>
            <a:r>
              <a:rPr lang="en-US" dirty="0" err="1" smtClean="0"/>
              <a:t>data.template_file.name.rendered</a:t>
            </a:r>
            <a:r>
              <a:rPr lang="en-US" dirty="0" smtClean="0"/>
              <a:t>} (</a:t>
            </a:r>
            <a:r>
              <a:rPr lang="en-US" dirty="0" err="1" smtClean="0"/>
              <a:t>data.type.resourcename.attr</a:t>
            </a:r>
            <a:r>
              <a:rPr lang="en-US" dirty="0" smtClean="0"/>
              <a:t>) </a:t>
            </a:r>
            <a:endParaRPr lang="en-US" dirty="0"/>
          </a:p>
        </p:txBody>
      </p:sp>
    </p:spTree>
    <p:extLst>
      <p:ext uri="{BB962C8B-B14F-4D97-AF65-F5344CB8AC3E}">
        <p14:creationId xmlns:p14="http://schemas.microsoft.com/office/powerpoint/2010/main" val="151121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 variables</a:t>
            </a:r>
            <a:endParaRPr lang="en-US" dirty="0"/>
          </a:p>
        </p:txBody>
      </p:sp>
      <p:pic>
        <p:nvPicPr>
          <p:cNvPr id="4" name="Content Placeholder 3"/>
          <p:cNvPicPr>
            <a:picLocks noGrp="1" noChangeAspect="1"/>
          </p:cNvPicPr>
          <p:nvPr>
            <p:ph idx="1"/>
          </p:nvPr>
        </p:nvPicPr>
        <p:blipFill>
          <a:blip r:embed="rId2"/>
          <a:stretch>
            <a:fillRect/>
          </a:stretch>
        </p:blipFill>
        <p:spPr>
          <a:xfrm>
            <a:off x="930181" y="1825625"/>
            <a:ext cx="10331638" cy="4351338"/>
          </a:xfrm>
          <a:prstGeom prst="rect">
            <a:avLst/>
          </a:prstGeom>
        </p:spPr>
      </p:pic>
    </p:spTree>
    <p:extLst>
      <p:ext uri="{BB962C8B-B14F-4D97-AF65-F5344CB8AC3E}">
        <p14:creationId xmlns:p14="http://schemas.microsoft.com/office/powerpoint/2010/main" val="266621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 various </a:t>
            </a:r>
            <a:endParaRPr lang="en-US" dirty="0"/>
          </a:p>
        </p:txBody>
      </p:sp>
      <p:pic>
        <p:nvPicPr>
          <p:cNvPr id="4" name="Content Placeholder 3"/>
          <p:cNvPicPr>
            <a:picLocks noGrp="1" noChangeAspect="1"/>
          </p:cNvPicPr>
          <p:nvPr>
            <p:ph idx="1"/>
          </p:nvPr>
        </p:nvPicPr>
        <p:blipFill>
          <a:blip r:embed="rId2"/>
          <a:stretch>
            <a:fillRect/>
          </a:stretch>
        </p:blipFill>
        <p:spPr>
          <a:xfrm>
            <a:off x="838200" y="1876685"/>
            <a:ext cx="10515600" cy="4249217"/>
          </a:xfrm>
          <a:prstGeom prst="rect">
            <a:avLst/>
          </a:prstGeom>
        </p:spPr>
      </p:pic>
    </p:spTree>
    <p:extLst>
      <p:ext uri="{BB962C8B-B14F-4D97-AF65-F5344CB8AC3E}">
        <p14:creationId xmlns:p14="http://schemas.microsoft.com/office/powerpoint/2010/main" val="982604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Depends On</a:t>
            </a:r>
            <a:endParaRPr lang="en-US" dirty="0"/>
          </a:p>
        </p:txBody>
      </p:sp>
      <p:pic>
        <p:nvPicPr>
          <p:cNvPr id="4" name="Content Placeholder 3"/>
          <p:cNvPicPr>
            <a:picLocks noGrp="1" noChangeAspect="1"/>
          </p:cNvPicPr>
          <p:nvPr>
            <p:ph idx="1"/>
          </p:nvPr>
        </p:nvPicPr>
        <p:blipFill>
          <a:blip r:embed="rId2"/>
          <a:stretch>
            <a:fillRect/>
          </a:stretch>
        </p:blipFill>
        <p:spPr>
          <a:xfrm>
            <a:off x="1104900" y="1549220"/>
            <a:ext cx="9820275" cy="4824596"/>
          </a:xfrm>
          <a:prstGeom prst="rect">
            <a:avLst/>
          </a:prstGeom>
        </p:spPr>
      </p:pic>
    </p:spTree>
    <p:extLst>
      <p:ext uri="{BB962C8B-B14F-4D97-AF65-F5344CB8AC3E}">
        <p14:creationId xmlns:p14="http://schemas.microsoft.com/office/powerpoint/2010/main" val="770879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Iterations in Terraform</a:t>
            </a:r>
            <a:endParaRPr lang="en-US" dirty="0"/>
          </a:p>
        </p:txBody>
      </p:sp>
      <p:sp>
        <p:nvSpPr>
          <p:cNvPr id="3" name="Content Placeholder 2"/>
          <p:cNvSpPr>
            <a:spLocks noGrp="1"/>
          </p:cNvSpPr>
          <p:nvPr>
            <p:ph idx="1"/>
          </p:nvPr>
        </p:nvSpPr>
        <p:spPr/>
        <p:txBody>
          <a:bodyPr/>
          <a:lstStyle/>
          <a:p>
            <a:r>
              <a:rPr lang="en-US" dirty="0" smtClean="0"/>
              <a:t>For</a:t>
            </a:r>
          </a:p>
          <a:p>
            <a:r>
              <a:rPr lang="en-US" dirty="0" smtClean="0"/>
              <a:t>For each</a:t>
            </a:r>
            <a:endParaRPr lang="en-US" dirty="0"/>
          </a:p>
        </p:txBody>
      </p:sp>
    </p:spTree>
    <p:extLst>
      <p:ext uri="{BB962C8B-B14F-4D97-AF65-F5344CB8AC3E}">
        <p14:creationId xmlns:p14="http://schemas.microsoft.com/office/powerpoint/2010/main" val="2616373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Each</a:t>
            </a:r>
            <a:endParaRPr lang="en-US" dirty="0"/>
          </a:p>
        </p:txBody>
      </p:sp>
      <p:sp>
        <p:nvSpPr>
          <p:cNvPr id="3" name="Content Placeholder 2"/>
          <p:cNvSpPr>
            <a:spLocks noGrp="1"/>
          </p:cNvSpPr>
          <p:nvPr>
            <p:ph sz="half" idx="1"/>
          </p:nvPr>
        </p:nvSpPr>
        <p:spPr/>
        <p:txBody>
          <a:bodyPr>
            <a:normAutofit fontScale="92500" lnSpcReduction="20000"/>
          </a:bodyPr>
          <a:lstStyle/>
          <a:p>
            <a:pPr algn="just"/>
            <a:r>
              <a:rPr lang="en-US" dirty="0" err="1" smtClean="0"/>
              <a:t>for_each</a:t>
            </a:r>
            <a:r>
              <a:rPr lang="en-US" dirty="0" smtClean="0"/>
              <a:t> is a meta-argument defined by the Terraform language. It can be used with modules and with every resource type. </a:t>
            </a:r>
          </a:p>
          <a:p>
            <a:pPr algn="just"/>
            <a:r>
              <a:rPr lang="en-US" dirty="0" smtClean="0"/>
              <a:t>The </a:t>
            </a:r>
            <a:r>
              <a:rPr lang="en-US" dirty="0" err="1" smtClean="0"/>
              <a:t>for_each</a:t>
            </a:r>
            <a:r>
              <a:rPr lang="en-US" dirty="0" smtClean="0"/>
              <a:t> meta-argument accepts a map or a set of strings, and creates an instance for each item in that map or set. </a:t>
            </a:r>
          </a:p>
          <a:p>
            <a:pPr algn="just"/>
            <a:r>
              <a:rPr lang="en-US" dirty="0" smtClean="0"/>
              <a:t>Each instance has a distinct infrastructure object associated with it, and each is separately created, updated, or destroyed when the configuration is applied. </a:t>
            </a:r>
            <a:endParaRPr lang="en-US" dirty="0"/>
          </a:p>
        </p:txBody>
      </p:sp>
      <p:pic>
        <p:nvPicPr>
          <p:cNvPr id="5" name="Content Placeholder 4"/>
          <p:cNvPicPr>
            <a:picLocks noGrp="1" noChangeAspect="1"/>
          </p:cNvPicPr>
          <p:nvPr>
            <p:ph sz="half" idx="2"/>
          </p:nvPr>
        </p:nvPicPr>
        <p:blipFill>
          <a:blip r:embed="rId2"/>
          <a:stretch>
            <a:fillRect/>
          </a:stretch>
        </p:blipFill>
        <p:spPr>
          <a:xfrm>
            <a:off x="6172200" y="1825625"/>
            <a:ext cx="5181600" cy="2879489"/>
          </a:xfrm>
          <a:prstGeom prst="rect">
            <a:avLst/>
          </a:prstGeom>
        </p:spPr>
      </p:pic>
    </p:spTree>
    <p:extLst>
      <p:ext uri="{BB962C8B-B14F-4D97-AF65-F5344CB8AC3E}">
        <p14:creationId xmlns:p14="http://schemas.microsoft.com/office/powerpoint/2010/main" val="1044659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A provisioning declarative tool that based on Infrastructure as a Code paradigm </a:t>
            </a:r>
          </a:p>
          <a:p>
            <a:pPr algn="just"/>
            <a:r>
              <a:rPr lang="en-US" dirty="0" smtClean="0"/>
              <a:t>Uses own syntax - HCL (</a:t>
            </a:r>
            <a:r>
              <a:rPr lang="en-US" dirty="0" err="1" smtClean="0"/>
              <a:t>Hashicorp</a:t>
            </a:r>
            <a:r>
              <a:rPr lang="en-US" dirty="0" smtClean="0"/>
              <a:t> Configuration Language) </a:t>
            </a:r>
          </a:p>
          <a:p>
            <a:pPr algn="just"/>
            <a:r>
              <a:rPr lang="en-US" dirty="0" smtClean="0"/>
              <a:t>Written in </a:t>
            </a:r>
            <a:r>
              <a:rPr lang="en-US" dirty="0" err="1" smtClean="0"/>
              <a:t>Golang</a:t>
            </a:r>
            <a:r>
              <a:rPr lang="en-US" dirty="0" smtClean="0"/>
              <a:t>. </a:t>
            </a:r>
          </a:p>
          <a:p>
            <a:pPr algn="just"/>
            <a:r>
              <a:rPr lang="en-US" dirty="0" smtClean="0"/>
              <a:t>Helps to evolve you infrastructure, safely and predictably </a:t>
            </a:r>
          </a:p>
          <a:p>
            <a:pPr algn="just"/>
            <a:r>
              <a:rPr lang="en-US" dirty="0" smtClean="0"/>
              <a:t>Applies Graph Theory to </a:t>
            </a:r>
            <a:r>
              <a:rPr lang="en-US" dirty="0" err="1" smtClean="0"/>
              <a:t>IaaC</a:t>
            </a:r>
            <a:r>
              <a:rPr lang="en-US" dirty="0" smtClean="0"/>
              <a:t> </a:t>
            </a:r>
          </a:p>
          <a:p>
            <a:pPr algn="just"/>
            <a:r>
              <a:rPr lang="en-US" dirty="0" smtClean="0"/>
              <a:t>Terraform is a multipurpose composition tool: ○ Composes multiple tiers (SaaS/PaaS/IaaS) ○ A plugin-based architecture model </a:t>
            </a:r>
          </a:p>
          <a:p>
            <a:pPr algn="just"/>
            <a:r>
              <a:rPr lang="en-US" dirty="0" smtClean="0"/>
              <a:t>Open source. Backed by </a:t>
            </a:r>
            <a:r>
              <a:rPr lang="en-US" dirty="0" err="1" smtClean="0"/>
              <a:t>Hashicorp</a:t>
            </a:r>
            <a:r>
              <a:rPr lang="en-US" dirty="0" smtClean="0"/>
              <a:t> company and </a:t>
            </a:r>
            <a:r>
              <a:rPr lang="en-US" dirty="0" err="1" smtClean="0"/>
              <a:t>Hashicorp</a:t>
            </a:r>
            <a:r>
              <a:rPr lang="en-US" dirty="0" smtClean="0"/>
              <a:t> Tao (Guide/Principles/Design) </a:t>
            </a:r>
            <a:endParaRPr lang="en-US" dirty="0"/>
          </a:p>
        </p:txBody>
      </p:sp>
    </p:spTree>
    <p:extLst>
      <p:ext uri="{BB962C8B-B14F-4D97-AF65-F5344CB8AC3E}">
        <p14:creationId xmlns:p14="http://schemas.microsoft.com/office/powerpoint/2010/main" val="1913832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In Terraform</a:t>
            </a:r>
            <a:endParaRPr lang="en-US" dirty="0"/>
          </a:p>
        </p:txBody>
      </p:sp>
      <p:sp>
        <p:nvSpPr>
          <p:cNvPr id="5" name="Content Placeholder 4"/>
          <p:cNvSpPr>
            <a:spLocks noGrp="1"/>
          </p:cNvSpPr>
          <p:nvPr>
            <p:ph idx="1"/>
          </p:nvPr>
        </p:nvSpPr>
        <p:spPr/>
        <p:txBody>
          <a:bodyPr/>
          <a:lstStyle/>
          <a:p>
            <a:r>
              <a:rPr lang="en-US" dirty="0" smtClean="0"/>
              <a:t>Arithmetic</a:t>
            </a:r>
          </a:p>
          <a:p>
            <a:r>
              <a:rPr lang="en-US" dirty="0" smtClean="0"/>
              <a:t>Equality</a:t>
            </a:r>
          </a:p>
          <a:p>
            <a:r>
              <a:rPr lang="en-US" dirty="0" smtClean="0"/>
              <a:t>Comparison</a:t>
            </a:r>
          </a:p>
          <a:p>
            <a:r>
              <a:rPr lang="en-US" dirty="0" smtClean="0"/>
              <a:t>Logical</a:t>
            </a:r>
          </a:p>
          <a:p>
            <a:endParaRPr lang="en-US" dirty="0"/>
          </a:p>
        </p:txBody>
      </p:sp>
    </p:spTree>
    <p:extLst>
      <p:ext uri="{BB962C8B-B14F-4D97-AF65-F5344CB8AC3E}">
        <p14:creationId xmlns:p14="http://schemas.microsoft.com/office/powerpoint/2010/main" val="2589230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Equality Operators</a:t>
            </a:r>
            <a:endParaRPr lang="en-US" dirty="0"/>
          </a:p>
        </p:txBody>
      </p:sp>
      <p:pic>
        <p:nvPicPr>
          <p:cNvPr id="4" name="Content Placeholder 3"/>
          <p:cNvPicPr>
            <a:picLocks noGrp="1" noChangeAspect="1"/>
          </p:cNvPicPr>
          <p:nvPr>
            <p:ph idx="1"/>
          </p:nvPr>
        </p:nvPicPr>
        <p:blipFill>
          <a:blip r:embed="rId2"/>
          <a:stretch>
            <a:fillRect/>
          </a:stretch>
        </p:blipFill>
        <p:spPr>
          <a:xfrm>
            <a:off x="762000" y="1789488"/>
            <a:ext cx="10515600" cy="1623261"/>
          </a:xfrm>
          <a:prstGeom prst="rect">
            <a:avLst/>
          </a:prstGeom>
        </p:spPr>
      </p:pic>
    </p:spTree>
    <p:extLst>
      <p:ext uri="{BB962C8B-B14F-4D97-AF65-F5344CB8AC3E}">
        <p14:creationId xmlns:p14="http://schemas.microsoft.com/office/powerpoint/2010/main" val="4009533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Operators</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3602152"/>
          </a:xfrm>
          <a:prstGeom prst="rect">
            <a:avLst/>
          </a:prstGeom>
        </p:spPr>
      </p:pic>
    </p:spTree>
    <p:extLst>
      <p:ext uri="{BB962C8B-B14F-4D97-AF65-F5344CB8AC3E}">
        <p14:creationId xmlns:p14="http://schemas.microsoft.com/office/powerpoint/2010/main" val="795408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 </a:t>
            </a:r>
            <a:endParaRPr lang="en-US" dirty="0"/>
          </a:p>
        </p:txBody>
      </p:sp>
      <p:pic>
        <p:nvPicPr>
          <p:cNvPr id="4" name="Content Placeholder 3"/>
          <p:cNvPicPr>
            <a:picLocks noGrp="1" noChangeAspect="1"/>
          </p:cNvPicPr>
          <p:nvPr>
            <p:ph idx="1"/>
          </p:nvPr>
        </p:nvPicPr>
        <p:blipFill>
          <a:blip r:embed="rId2"/>
          <a:stretch>
            <a:fillRect/>
          </a:stretch>
        </p:blipFill>
        <p:spPr>
          <a:xfrm>
            <a:off x="752475" y="1611796"/>
            <a:ext cx="10515600" cy="2854946"/>
          </a:xfrm>
          <a:prstGeom prst="rect">
            <a:avLst/>
          </a:prstGeom>
        </p:spPr>
      </p:pic>
    </p:spTree>
    <p:extLst>
      <p:ext uri="{BB962C8B-B14F-4D97-AF65-F5344CB8AC3E}">
        <p14:creationId xmlns:p14="http://schemas.microsoft.com/office/powerpoint/2010/main" val="3466233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Operators </a:t>
            </a:r>
            <a:endParaRPr lang="en-US" dirty="0"/>
          </a:p>
        </p:txBody>
      </p:sp>
      <p:pic>
        <p:nvPicPr>
          <p:cNvPr id="4" name="Content Placeholder 3"/>
          <p:cNvPicPr>
            <a:picLocks noGrp="1" noChangeAspect="1"/>
          </p:cNvPicPr>
          <p:nvPr>
            <p:ph idx="1"/>
          </p:nvPr>
        </p:nvPicPr>
        <p:blipFill>
          <a:blip r:embed="rId2"/>
          <a:stretch>
            <a:fillRect/>
          </a:stretch>
        </p:blipFill>
        <p:spPr>
          <a:xfrm>
            <a:off x="838200" y="1577974"/>
            <a:ext cx="10229850" cy="4660493"/>
          </a:xfrm>
          <a:prstGeom prst="rect">
            <a:avLst/>
          </a:prstGeom>
        </p:spPr>
      </p:pic>
    </p:spTree>
    <p:extLst>
      <p:ext uri="{BB962C8B-B14F-4D97-AF65-F5344CB8AC3E}">
        <p14:creationId xmlns:p14="http://schemas.microsoft.com/office/powerpoint/2010/main" val="250378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 in Terraform</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For certain providers (like AWS), terraform provides </a:t>
            </a:r>
            <a:r>
              <a:rPr lang="en-US" dirty="0" err="1" smtClean="0"/>
              <a:t>datasources</a:t>
            </a:r>
            <a:r>
              <a:rPr lang="en-US" dirty="0" smtClean="0"/>
              <a:t> </a:t>
            </a:r>
          </a:p>
          <a:p>
            <a:pPr algn="just"/>
            <a:r>
              <a:rPr lang="en-US" dirty="0" err="1" smtClean="0"/>
              <a:t>Datasources</a:t>
            </a:r>
            <a:r>
              <a:rPr lang="en-US" dirty="0" smtClean="0"/>
              <a:t> provide you with dynamic information A lot of data is available by AWS in a structured format using their API Terraform also exposes this information using data sources </a:t>
            </a:r>
          </a:p>
          <a:p>
            <a:pPr algn="just"/>
            <a:r>
              <a:rPr lang="en-US" dirty="0" smtClean="0"/>
              <a:t>Examples: list of AMIs List of availability Zones</a:t>
            </a:r>
          </a:p>
          <a:p>
            <a:pPr algn="just"/>
            <a:r>
              <a:rPr lang="en-US" dirty="0" smtClean="0"/>
              <a:t>Another great example is the </a:t>
            </a:r>
            <a:r>
              <a:rPr lang="en-US" dirty="0" err="1" smtClean="0"/>
              <a:t>datasource</a:t>
            </a:r>
            <a:r>
              <a:rPr lang="en-US" dirty="0" smtClean="0"/>
              <a:t> that gives you all IP addresses in use by AWS </a:t>
            </a:r>
          </a:p>
          <a:p>
            <a:pPr algn="just"/>
            <a:r>
              <a:rPr lang="en-US" dirty="0" smtClean="0"/>
              <a:t>This is great if you want to filter traffic based on an AWS region e.g. allow all traffic from amazon instances in Europe </a:t>
            </a:r>
          </a:p>
          <a:p>
            <a:pPr algn="just"/>
            <a:r>
              <a:rPr lang="en-US" dirty="0" smtClean="0"/>
              <a:t>Filtering traffic in AWS can be done using security groups Incoming and outgoing traffic can be filtered by protocol, IP range, and port Similar to </a:t>
            </a:r>
            <a:r>
              <a:rPr lang="en-US" dirty="0" err="1" smtClean="0"/>
              <a:t>iptables</a:t>
            </a:r>
            <a:r>
              <a:rPr lang="en-US" dirty="0" smtClean="0"/>
              <a:t> (Linux) or a firewall appliance</a:t>
            </a:r>
            <a:endParaRPr lang="en-US" dirty="0"/>
          </a:p>
        </p:txBody>
      </p:sp>
    </p:spTree>
    <p:extLst>
      <p:ext uri="{BB962C8B-B14F-4D97-AF65-F5344CB8AC3E}">
        <p14:creationId xmlns:p14="http://schemas.microsoft.com/office/powerpoint/2010/main" val="284802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 in Terraform</a:t>
            </a:r>
            <a:endParaRPr lang="en-US" dirty="0"/>
          </a:p>
        </p:txBody>
      </p:sp>
      <p:pic>
        <p:nvPicPr>
          <p:cNvPr id="4" name="Content Placeholder 3"/>
          <p:cNvPicPr>
            <a:picLocks noGrp="1" noChangeAspect="1"/>
          </p:cNvPicPr>
          <p:nvPr>
            <p:ph idx="1"/>
          </p:nvPr>
        </p:nvPicPr>
        <p:blipFill>
          <a:blip r:embed="rId2"/>
          <a:stretch>
            <a:fillRect/>
          </a:stretch>
        </p:blipFill>
        <p:spPr>
          <a:xfrm>
            <a:off x="1596249" y="1825625"/>
            <a:ext cx="8999501" cy="4351338"/>
          </a:xfrm>
          <a:prstGeom prst="rect">
            <a:avLst/>
          </a:prstGeom>
        </p:spPr>
      </p:pic>
    </p:spTree>
    <p:extLst>
      <p:ext uri="{BB962C8B-B14F-4D97-AF65-F5344CB8AC3E}">
        <p14:creationId xmlns:p14="http://schemas.microsoft.com/office/powerpoint/2010/main" val="3847597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 Functions</a:t>
            </a:r>
            <a:endParaRPr lang="en-US" dirty="0"/>
          </a:p>
        </p:txBody>
      </p:sp>
      <p:sp>
        <p:nvSpPr>
          <p:cNvPr id="3" name="Content Placeholder 2"/>
          <p:cNvSpPr>
            <a:spLocks noGrp="1"/>
          </p:cNvSpPr>
          <p:nvPr>
            <p:ph idx="1"/>
          </p:nvPr>
        </p:nvSpPr>
        <p:spPr/>
        <p:txBody>
          <a:bodyPr/>
          <a:lstStyle/>
          <a:p>
            <a:pPr algn="just"/>
            <a:r>
              <a:rPr lang="en-US" dirty="0" smtClean="0"/>
              <a:t>The Terraform language includes a number of built-in functions that you can call from within expressions to transform and combine values. The general syntax for function calls is a function name followed by comma separated arguments in parentheses:</a:t>
            </a:r>
          </a:p>
          <a:p>
            <a:r>
              <a:rPr lang="en-US" dirty="0"/>
              <a:t>m</a:t>
            </a:r>
            <a:r>
              <a:rPr lang="en-US" dirty="0" smtClean="0"/>
              <a:t>ax(5,12,9)</a:t>
            </a:r>
            <a:endParaRPr lang="en-US" dirty="0"/>
          </a:p>
        </p:txBody>
      </p:sp>
    </p:spTree>
    <p:extLst>
      <p:ext uri="{BB962C8B-B14F-4D97-AF65-F5344CB8AC3E}">
        <p14:creationId xmlns:p14="http://schemas.microsoft.com/office/powerpoint/2010/main" val="3977351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825"/>
          </a:xfrm>
        </p:spPr>
        <p:txBody>
          <a:bodyPr/>
          <a:lstStyle/>
          <a:p>
            <a:r>
              <a:rPr lang="en-US" dirty="0" smtClean="0"/>
              <a:t>Function Types</a:t>
            </a:r>
            <a:endParaRPr lang="en-US" dirty="0"/>
          </a:p>
        </p:txBody>
      </p:sp>
      <p:pic>
        <p:nvPicPr>
          <p:cNvPr id="4" name="Content Placeholder 3"/>
          <p:cNvPicPr>
            <a:picLocks noGrp="1" noChangeAspect="1"/>
          </p:cNvPicPr>
          <p:nvPr>
            <p:ph idx="1"/>
          </p:nvPr>
        </p:nvPicPr>
        <p:blipFill>
          <a:blip r:embed="rId2"/>
          <a:stretch>
            <a:fillRect/>
          </a:stretch>
        </p:blipFill>
        <p:spPr>
          <a:xfrm>
            <a:off x="977794" y="1330325"/>
            <a:ext cx="3251306" cy="5145002"/>
          </a:xfrm>
          <a:prstGeom prst="rect">
            <a:avLst/>
          </a:prstGeom>
        </p:spPr>
      </p:pic>
    </p:spTree>
    <p:extLst>
      <p:ext uri="{BB962C8B-B14F-4D97-AF65-F5344CB8AC3E}">
        <p14:creationId xmlns:p14="http://schemas.microsoft.com/office/powerpoint/2010/main" val="47750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Example</a:t>
            </a:r>
            <a:endParaRPr lang="en-US" dirty="0"/>
          </a:p>
        </p:txBody>
      </p:sp>
      <p:pic>
        <p:nvPicPr>
          <p:cNvPr id="4" name="Content Placeholder 3"/>
          <p:cNvPicPr>
            <a:picLocks noGrp="1" noChangeAspect="1"/>
          </p:cNvPicPr>
          <p:nvPr>
            <p:ph idx="1"/>
          </p:nvPr>
        </p:nvPicPr>
        <p:blipFill>
          <a:blip r:embed="rId2"/>
          <a:stretch>
            <a:fillRect/>
          </a:stretch>
        </p:blipFill>
        <p:spPr>
          <a:xfrm>
            <a:off x="1021388" y="1539875"/>
            <a:ext cx="9215774" cy="4351338"/>
          </a:xfrm>
          <a:prstGeom prst="rect">
            <a:avLst/>
          </a:prstGeom>
        </p:spPr>
      </p:pic>
    </p:spTree>
    <p:extLst>
      <p:ext uri="{BB962C8B-B14F-4D97-AF65-F5344CB8AC3E}">
        <p14:creationId xmlns:p14="http://schemas.microsoft.com/office/powerpoint/2010/main" val="199883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IaC Tools</a:t>
            </a:r>
            <a:endParaRPr lang="en-US" dirty="0"/>
          </a:p>
        </p:txBody>
      </p:sp>
      <p:sp>
        <p:nvSpPr>
          <p:cNvPr id="3" name="Content Placeholder 2"/>
          <p:cNvSpPr>
            <a:spLocks noGrp="1"/>
          </p:cNvSpPr>
          <p:nvPr>
            <p:ph idx="1"/>
          </p:nvPr>
        </p:nvSpPr>
        <p:spPr/>
        <p:txBody>
          <a:bodyPr/>
          <a:lstStyle/>
          <a:p>
            <a:pPr algn="just"/>
            <a:r>
              <a:rPr lang="en-US" dirty="0" smtClean="0"/>
              <a:t>CloudFormation, Heat, ARM Templates etc. </a:t>
            </a:r>
          </a:p>
          <a:p>
            <a:pPr algn="just"/>
            <a:r>
              <a:rPr lang="en-US" dirty="0" smtClean="0"/>
              <a:t>Ansible, Chef, Puppet, etc. </a:t>
            </a:r>
          </a:p>
          <a:p>
            <a:pPr algn="just"/>
            <a:r>
              <a:rPr lang="en-US" dirty="0" err="1" smtClean="0"/>
              <a:t>Boto</a:t>
            </a:r>
            <a:r>
              <a:rPr lang="en-US" dirty="0" smtClean="0"/>
              <a:t>, fog, apache-</a:t>
            </a:r>
            <a:r>
              <a:rPr lang="en-US" dirty="0" err="1" smtClean="0"/>
              <a:t>libcloud</a:t>
            </a:r>
            <a:r>
              <a:rPr lang="en-US" dirty="0" smtClean="0"/>
              <a:t>, etc. </a:t>
            </a:r>
          </a:p>
          <a:p>
            <a:pPr algn="just"/>
            <a:r>
              <a:rPr lang="en-US" dirty="0" smtClean="0"/>
              <a:t>Custom tooling and scripting</a:t>
            </a:r>
            <a:endParaRPr lang="en-US" dirty="0"/>
          </a:p>
        </p:txBody>
      </p:sp>
    </p:spTree>
    <p:extLst>
      <p:ext uri="{BB962C8B-B14F-4D97-AF65-F5344CB8AC3E}">
        <p14:creationId xmlns:p14="http://schemas.microsoft.com/office/powerpoint/2010/main" val="2102560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Example</a:t>
            </a:r>
            <a:endParaRPr lang="en-US" dirty="0"/>
          </a:p>
        </p:txBody>
      </p:sp>
      <p:pic>
        <p:nvPicPr>
          <p:cNvPr id="4" name="Content Placeholder 3"/>
          <p:cNvPicPr>
            <a:picLocks noGrp="1" noChangeAspect="1"/>
          </p:cNvPicPr>
          <p:nvPr>
            <p:ph idx="1"/>
          </p:nvPr>
        </p:nvPicPr>
        <p:blipFill>
          <a:blip r:embed="rId2"/>
          <a:stretch>
            <a:fillRect/>
          </a:stretch>
        </p:blipFill>
        <p:spPr>
          <a:xfrm>
            <a:off x="1970924" y="1690688"/>
            <a:ext cx="7278601" cy="4351338"/>
          </a:xfrm>
          <a:prstGeom prst="rect">
            <a:avLst/>
          </a:prstGeom>
        </p:spPr>
      </p:pic>
    </p:spTree>
    <p:extLst>
      <p:ext uri="{BB962C8B-B14F-4D97-AF65-F5344CB8AC3E}">
        <p14:creationId xmlns:p14="http://schemas.microsoft.com/office/powerpoint/2010/main" val="2626494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a:t>
            </a:r>
            <a:endParaRPr lang="en-US" dirty="0"/>
          </a:p>
        </p:txBody>
      </p:sp>
      <p:sp>
        <p:nvSpPr>
          <p:cNvPr id="3" name="Content Placeholder 2"/>
          <p:cNvSpPr>
            <a:spLocks noGrp="1"/>
          </p:cNvSpPr>
          <p:nvPr>
            <p:ph idx="1"/>
          </p:nvPr>
        </p:nvSpPr>
        <p:spPr/>
        <p:txBody>
          <a:bodyPr>
            <a:normAutofit/>
          </a:bodyPr>
          <a:lstStyle/>
          <a:p>
            <a:pPr algn="just"/>
            <a:r>
              <a:rPr lang="en-US" dirty="0" smtClean="0"/>
              <a:t>A module is a container for multiple resources that are used together.</a:t>
            </a:r>
          </a:p>
          <a:p>
            <a:pPr algn="just"/>
            <a:r>
              <a:rPr lang="en-US" dirty="0" smtClean="0"/>
              <a:t>Every Terraform configuration has at least one module, known as its root module, which consists of the resources defined in the .</a:t>
            </a:r>
            <a:r>
              <a:rPr lang="en-US" dirty="0" err="1" smtClean="0"/>
              <a:t>tf</a:t>
            </a:r>
            <a:r>
              <a:rPr lang="en-US" dirty="0" smtClean="0"/>
              <a:t> files in the main working directory.</a:t>
            </a:r>
          </a:p>
          <a:p>
            <a:pPr algn="just"/>
            <a:r>
              <a:rPr lang="en-US" dirty="0" smtClean="0"/>
              <a:t>A module can call other modules, which lets you include the child module's resources into the configuration in a concise way. Modules can also be called multiple times, either within the same configuration or in separate configurations, allowing resource configurations to be packaged and re-used.</a:t>
            </a:r>
            <a:endParaRPr lang="en-US" dirty="0"/>
          </a:p>
        </p:txBody>
      </p:sp>
    </p:spTree>
    <p:extLst>
      <p:ext uri="{BB962C8B-B14F-4D97-AF65-F5344CB8AC3E}">
        <p14:creationId xmlns:p14="http://schemas.microsoft.com/office/powerpoint/2010/main" val="3326074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ENV Scenario</a:t>
            </a:r>
            <a:endParaRPr lang="en-US" dirty="0"/>
          </a:p>
        </p:txBody>
      </p:sp>
      <p:pic>
        <p:nvPicPr>
          <p:cNvPr id="4" name="Content Placeholder 3"/>
          <p:cNvPicPr>
            <a:picLocks noGrp="1" noChangeAspect="1"/>
          </p:cNvPicPr>
          <p:nvPr>
            <p:ph idx="1"/>
          </p:nvPr>
        </p:nvPicPr>
        <p:blipFill>
          <a:blip r:embed="rId2"/>
          <a:stretch>
            <a:fillRect/>
          </a:stretch>
        </p:blipFill>
        <p:spPr>
          <a:xfrm>
            <a:off x="1628316" y="1825625"/>
            <a:ext cx="8935367" cy="4351338"/>
          </a:xfrm>
          <a:prstGeom prst="rect">
            <a:avLst/>
          </a:prstGeom>
        </p:spPr>
      </p:pic>
    </p:spTree>
    <p:extLst>
      <p:ext uri="{BB962C8B-B14F-4D97-AF65-F5344CB8AC3E}">
        <p14:creationId xmlns:p14="http://schemas.microsoft.com/office/powerpoint/2010/main" val="2349382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File Solution</a:t>
            </a:r>
            <a:endParaRPr lang="en-US" dirty="0"/>
          </a:p>
        </p:txBody>
      </p:sp>
      <p:pic>
        <p:nvPicPr>
          <p:cNvPr id="4" name="Content Placeholder 3"/>
          <p:cNvPicPr>
            <a:picLocks noGrp="1" noChangeAspect="1"/>
          </p:cNvPicPr>
          <p:nvPr>
            <p:ph idx="1"/>
          </p:nvPr>
        </p:nvPicPr>
        <p:blipFill>
          <a:blip r:embed="rId2"/>
          <a:stretch>
            <a:fillRect/>
          </a:stretch>
        </p:blipFill>
        <p:spPr>
          <a:xfrm>
            <a:off x="1065955" y="1825625"/>
            <a:ext cx="10060090" cy="4351338"/>
          </a:xfrm>
          <a:prstGeom prst="rect">
            <a:avLst/>
          </a:prstGeom>
        </p:spPr>
      </p:pic>
    </p:spTree>
    <p:extLst>
      <p:ext uri="{BB962C8B-B14F-4D97-AF65-F5344CB8AC3E}">
        <p14:creationId xmlns:p14="http://schemas.microsoft.com/office/powerpoint/2010/main" val="1904146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Terraform Workspace: </a:t>
            </a:r>
            <a:r>
              <a:rPr lang="en-US" dirty="0" smtClean="0"/>
              <a:t>Solution</a:t>
            </a:r>
            <a:endParaRPr lang="en-US" dirty="0"/>
          </a:p>
        </p:txBody>
      </p:sp>
      <p:pic>
        <p:nvPicPr>
          <p:cNvPr id="7" name="Content Placeholder 6"/>
          <p:cNvPicPr>
            <a:picLocks noGrp="1" noChangeAspect="1"/>
          </p:cNvPicPr>
          <p:nvPr>
            <p:ph idx="1"/>
          </p:nvPr>
        </p:nvPicPr>
        <p:blipFill>
          <a:blip r:embed="rId2"/>
          <a:stretch>
            <a:fillRect/>
          </a:stretch>
        </p:blipFill>
        <p:spPr>
          <a:xfrm>
            <a:off x="1086449" y="1825625"/>
            <a:ext cx="10019101" cy="4351338"/>
          </a:xfrm>
          <a:prstGeom prst="rect">
            <a:avLst/>
          </a:prstGeom>
        </p:spPr>
      </p:pic>
    </p:spTree>
    <p:extLst>
      <p:ext uri="{BB962C8B-B14F-4D97-AF65-F5344CB8AC3E}">
        <p14:creationId xmlns:p14="http://schemas.microsoft.com/office/powerpoint/2010/main" val="2360070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 Workspace</a:t>
            </a:r>
            <a:endParaRPr lang="en-US" dirty="0"/>
          </a:p>
        </p:txBody>
      </p:sp>
      <p:sp>
        <p:nvSpPr>
          <p:cNvPr id="3" name="Content Placeholder 2"/>
          <p:cNvSpPr>
            <a:spLocks noGrp="1"/>
          </p:cNvSpPr>
          <p:nvPr>
            <p:ph idx="1"/>
          </p:nvPr>
        </p:nvSpPr>
        <p:spPr/>
        <p:txBody>
          <a:bodyPr>
            <a:normAutofit/>
          </a:bodyPr>
          <a:lstStyle/>
          <a:p>
            <a:r>
              <a:rPr lang="en-US" dirty="0"/>
              <a:t>Terraform starts with a single, default workspace named default that you cannot delete. If you have not created a new workspace, you are using the default workspace in your Terraform working directory</a:t>
            </a:r>
            <a:r>
              <a:rPr lang="en-US" dirty="0" smtClean="0"/>
              <a:t>.</a:t>
            </a:r>
            <a:endParaRPr lang="en-US" dirty="0"/>
          </a:p>
          <a:p>
            <a:r>
              <a:rPr lang="en-US" dirty="0"/>
              <a:t>When you run terraform plan in a new workspace, Terraform does not access existing resources in other workspaces. These resources still physically exist, but you must switch workspaces to manage them</a:t>
            </a:r>
            <a:r>
              <a:rPr lang="en-US" dirty="0" smtClean="0"/>
              <a:t>.</a:t>
            </a:r>
            <a:endParaRPr lang="en-US" dirty="0"/>
          </a:p>
          <a:p>
            <a:r>
              <a:rPr lang="en-US" dirty="0"/>
              <a:t>Refer to the Terraform </a:t>
            </a:r>
            <a:r>
              <a:rPr lang="en-US" dirty="0" smtClean="0"/>
              <a:t>CLI </a:t>
            </a:r>
            <a:r>
              <a:rPr lang="en-US" dirty="0"/>
              <a:t>workspaces documentation for full details about how to create and use workspaces. (</a:t>
            </a:r>
            <a:r>
              <a:rPr lang="en-US" dirty="0">
                <a:hlinkClick r:id="rId2"/>
              </a:rPr>
              <a:t>https://developer.hashicorp.com/terraform/cli/workspaces</a:t>
            </a:r>
            <a:r>
              <a:rPr lang="en-US" dirty="0" smtClean="0"/>
              <a:t>)</a:t>
            </a:r>
          </a:p>
          <a:p>
            <a:pPr marL="0" indent="0">
              <a:buNone/>
            </a:pPr>
            <a:endParaRPr lang="en-US" dirty="0"/>
          </a:p>
        </p:txBody>
      </p:sp>
    </p:spTree>
    <p:extLst>
      <p:ext uri="{BB962C8B-B14F-4D97-AF65-F5344CB8AC3E}">
        <p14:creationId xmlns:p14="http://schemas.microsoft.com/office/powerpoint/2010/main" val="264405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151" y="2629974"/>
            <a:ext cx="3932237" cy="1600200"/>
          </a:xfrm>
        </p:spPr>
        <p:txBody>
          <a:bodyPr/>
          <a:lstStyle/>
          <a:p>
            <a:r>
              <a:rPr lang="en-US" dirty="0" smtClean="0"/>
              <a:t>Terraform vs ARM Templates</a:t>
            </a:r>
            <a:endParaRPr lang="en-US" dirty="0"/>
          </a:p>
        </p:txBody>
      </p:sp>
      <p:pic>
        <p:nvPicPr>
          <p:cNvPr id="7" name="Content Placeholder 6"/>
          <p:cNvPicPr>
            <a:picLocks noGrp="1" noChangeAspect="1"/>
          </p:cNvPicPr>
          <p:nvPr>
            <p:ph idx="1"/>
          </p:nvPr>
        </p:nvPicPr>
        <p:blipFill>
          <a:blip r:embed="rId2"/>
          <a:stretch>
            <a:fillRect/>
          </a:stretch>
        </p:blipFill>
        <p:spPr>
          <a:xfrm>
            <a:off x="4645891" y="168208"/>
            <a:ext cx="7259781" cy="6523732"/>
          </a:xfrm>
          <a:prstGeom prst="rect">
            <a:avLst/>
          </a:prstGeom>
        </p:spPr>
      </p:pic>
    </p:spTree>
    <p:extLst>
      <p:ext uri="{BB962C8B-B14F-4D97-AF65-F5344CB8AC3E}">
        <p14:creationId xmlns:p14="http://schemas.microsoft.com/office/powerpoint/2010/main" val="349622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552" y="2624137"/>
            <a:ext cx="3932237" cy="1600200"/>
          </a:xfrm>
        </p:spPr>
        <p:txBody>
          <a:bodyPr/>
          <a:lstStyle/>
          <a:p>
            <a:r>
              <a:rPr lang="en-US" dirty="0" smtClean="0"/>
              <a:t>Terraform vs CloudFormation</a:t>
            </a:r>
            <a:br>
              <a:rPr lang="en-US" dirty="0" smtClean="0"/>
            </a:br>
            <a:endParaRPr lang="en-US" dirty="0"/>
          </a:p>
        </p:txBody>
      </p:sp>
      <p:pic>
        <p:nvPicPr>
          <p:cNvPr id="5" name="Content Placeholder 4"/>
          <p:cNvPicPr>
            <a:picLocks noGrp="1" noChangeAspect="1"/>
          </p:cNvPicPr>
          <p:nvPr>
            <p:ph idx="1"/>
          </p:nvPr>
        </p:nvPicPr>
        <p:blipFill>
          <a:blip r:embed="rId2"/>
          <a:stretch>
            <a:fillRect/>
          </a:stretch>
        </p:blipFill>
        <p:spPr>
          <a:xfrm>
            <a:off x="4922981" y="161221"/>
            <a:ext cx="5403273" cy="6526032"/>
          </a:xfrm>
          <a:prstGeom prst="rect">
            <a:avLst/>
          </a:prstGeom>
        </p:spPr>
      </p:pic>
    </p:spTree>
    <p:extLst>
      <p:ext uri="{BB962C8B-B14F-4D97-AF65-F5344CB8AC3E}">
        <p14:creationId xmlns:p14="http://schemas.microsoft.com/office/powerpoint/2010/main" val="91539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Terraform Architecture</a:t>
            </a:r>
            <a:endParaRPr lang="en-US" dirty="0"/>
          </a:p>
        </p:txBody>
      </p:sp>
      <p:pic>
        <p:nvPicPr>
          <p:cNvPr id="7" name="Content Placeholder 6"/>
          <p:cNvPicPr>
            <a:picLocks noGrp="1" noChangeAspect="1"/>
          </p:cNvPicPr>
          <p:nvPr>
            <p:ph idx="1"/>
          </p:nvPr>
        </p:nvPicPr>
        <p:blipFill>
          <a:blip r:embed="rId2"/>
          <a:stretch>
            <a:fillRect/>
          </a:stretch>
        </p:blipFill>
        <p:spPr>
          <a:xfrm>
            <a:off x="1052549" y="1825625"/>
            <a:ext cx="10086901" cy="4351338"/>
          </a:xfrm>
          <a:prstGeom prst="rect">
            <a:avLst/>
          </a:prstGeom>
        </p:spPr>
      </p:pic>
    </p:spTree>
    <p:extLst>
      <p:ext uri="{BB962C8B-B14F-4D97-AF65-F5344CB8AC3E}">
        <p14:creationId xmlns:p14="http://schemas.microsoft.com/office/powerpoint/2010/main" val="2095976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Terraform Architecture</a:t>
            </a:r>
            <a:endParaRPr lang="en-US" dirty="0"/>
          </a:p>
        </p:txBody>
      </p:sp>
      <p:pic>
        <p:nvPicPr>
          <p:cNvPr id="4" name="Content Placeholder 3"/>
          <p:cNvPicPr>
            <a:picLocks noGrp="1" noChangeAspect="1"/>
          </p:cNvPicPr>
          <p:nvPr>
            <p:ph idx="1"/>
          </p:nvPr>
        </p:nvPicPr>
        <p:blipFill>
          <a:blip r:embed="rId2"/>
          <a:stretch>
            <a:fillRect/>
          </a:stretch>
        </p:blipFill>
        <p:spPr>
          <a:xfrm>
            <a:off x="1468582" y="1897923"/>
            <a:ext cx="9384145" cy="4265520"/>
          </a:xfrm>
          <a:prstGeom prst="rect">
            <a:avLst/>
          </a:prstGeom>
        </p:spPr>
      </p:pic>
    </p:spTree>
    <p:extLst>
      <p:ext uri="{BB962C8B-B14F-4D97-AF65-F5344CB8AC3E}">
        <p14:creationId xmlns:p14="http://schemas.microsoft.com/office/powerpoint/2010/main" val="1698990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1649</Words>
  <Application>Microsoft Office PowerPoint</Application>
  <PresentationFormat>Widescreen</PresentationFormat>
  <Paragraphs>166</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Terraform</vt:lpstr>
      <vt:lpstr>Topics</vt:lpstr>
      <vt:lpstr>Infrastructure as a Code</vt:lpstr>
      <vt:lpstr>Terraform</vt:lpstr>
      <vt:lpstr>Other IaC Tools</vt:lpstr>
      <vt:lpstr>Terraform vs ARM Templates</vt:lpstr>
      <vt:lpstr>Terraform vs CloudFormation </vt:lpstr>
      <vt:lpstr>Terraform Architecture</vt:lpstr>
      <vt:lpstr>Terraform Architecture</vt:lpstr>
      <vt:lpstr>Workflow</vt:lpstr>
      <vt:lpstr>Workflow</vt:lpstr>
      <vt:lpstr>Workflow</vt:lpstr>
      <vt:lpstr>State File</vt:lpstr>
      <vt:lpstr>State File</vt:lpstr>
      <vt:lpstr>State File</vt:lpstr>
      <vt:lpstr>Example: VM Creation in Azure</vt:lpstr>
      <vt:lpstr>Variables</vt:lpstr>
      <vt:lpstr>Input Variables</vt:lpstr>
      <vt:lpstr>Input Variable Types</vt:lpstr>
      <vt:lpstr>Input Variables</vt:lpstr>
      <vt:lpstr>How to Declare</vt:lpstr>
      <vt:lpstr>String</vt:lpstr>
      <vt:lpstr>List</vt:lpstr>
      <vt:lpstr>Map</vt:lpstr>
      <vt:lpstr>Bool</vt:lpstr>
      <vt:lpstr>Terraform Variable: Output </vt:lpstr>
      <vt:lpstr>Terraform Variable: Output </vt:lpstr>
      <vt:lpstr>Local Values</vt:lpstr>
      <vt:lpstr>Local Values</vt:lpstr>
      <vt:lpstr>Using Local Values</vt:lpstr>
      <vt:lpstr>When To Use Local Values</vt:lpstr>
      <vt:lpstr>Conditioning in Terraform</vt:lpstr>
      <vt:lpstr>Conditional Expression</vt:lpstr>
      <vt:lpstr>Interpolation</vt:lpstr>
      <vt:lpstr>Interpolation: variables</vt:lpstr>
      <vt:lpstr>Interpolation: various </vt:lpstr>
      <vt:lpstr>Depends On</vt:lpstr>
      <vt:lpstr>Iterations in Terraform</vt:lpstr>
      <vt:lpstr>For Each</vt:lpstr>
      <vt:lpstr>Operators In Terraform</vt:lpstr>
      <vt:lpstr>Equality Operators</vt:lpstr>
      <vt:lpstr>Comparison Operators</vt:lpstr>
      <vt:lpstr>Logical Operators </vt:lpstr>
      <vt:lpstr>Arithmetic Operators </vt:lpstr>
      <vt:lpstr>Data Source in Terraform</vt:lpstr>
      <vt:lpstr>Data Source in Terraform</vt:lpstr>
      <vt:lpstr>Terraform Functions</vt:lpstr>
      <vt:lpstr>Function Types</vt:lpstr>
      <vt:lpstr>Function Example</vt:lpstr>
      <vt:lpstr>Function Example</vt:lpstr>
      <vt:lpstr>Module</vt:lpstr>
      <vt:lpstr>Multi ENV Scenario</vt:lpstr>
      <vt:lpstr>State File Solution</vt:lpstr>
      <vt:lpstr>Terraform Workspace: Solution</vt:lpstr>
      <vt:lpstr>Terraform Workspace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dc:title>
  <dc:creator>Muhammad Faran Tahir</dc:creator>
  <cp:lastModifiedBy>Muhammad Faran Tahir</cp:lastModifiedBy>
  <cp:revision>177</cp:revision>
  <dcterms:created xsi:type="dcterms:W3CDTF">2023-07-11T10:12:06Z</dcterms:created>
  <dcterms:modified xsi:type="dcterms:W3CDTF">2023-07-12T10:17:27Z</dcterms:modified>
</cp:coreProperties>
</file>